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6"/>
  </p:notesMasterIdLst>
  <p:sldIdLst>
    <p:sldId id="2147476759" r:id="rId3"/>
    <p:sldId id="2147483626" r:id="rId4"/>
    <p:sldId id="2147480399" r:id="rId5"/>
    <p:sldId id="2147483643" r:id="rId6"/>
    <p:sldId id="2147480400" r:id="rId7"/>
    <p:sldId id="2147483644" r:id="rId8"/>
    <p:sldId id="2147480401" r:id="rId9"/>
    <p:sldId id="2147483645" r:id="rId10"/>
    <p:sldId id="2147480402" r:id="rId11"/>
    <p:sldId id="2147483646" r:id="rId12"/>
    <p:sldId id="2147480403" r:id="rId13"/>
    <p:sldId id="2147483647" r:id="rId14"/>
    <p:sldId id="2147480404" r:id="rId15"/>
    <p:sldId id="2147483628" r:id="rId16"/>
    <p:sldId id="2147483642" r:id="rId17"/>
    <p:sldId id="2147480407" r:id="rId18"/>
    <p:sldId id="2147483625" r:id="rId19"/>
    <p:sldId id="2147480425" r:id="rId20"/>
    <p:sldId id="2147483627" r:id="rId21"/>
    <p:sldId id="2147480410" r:id="rId22"/>
    <p:sldId id="2147480411" r:id="rId23"/>
    <p:sldId id="2147480412" r:id="rId24"/>
    <p:sldId id="2147483629" r:id="rId25"/>
    <p:sldId id="2147480409" r:id="rId26"/>
    <p:sldId id="2147480430" r:id="rId27"/>
    <p:sldId id="2147480431" r:id="rId28"/>
    <p:sldId id="2147480432" r:id="rId29"/>
    <p:sldId id="2147480434" r:id="rId30"/>
    <p:sldId id="2147480435" r:id="rId31"/>
    <p:sldId id="2147480436" r:id="rId32"/>
    <p:sldId id="2147480437" r:id="rId33"/>
    <p:sldId id="2147480433" r:id="rId34"/>
    <p:sldId id="26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A"/>
    <a:srgbClr val="E9DAC5"/>
    <a:srgbClr val="BF4342"/>
    <a:srgbClr val="EFE4D5"/>
    <a:srgbClr val="735751"/>
    <a:srgbClr val="8C1C13"/>
    <a:srgbClr val="0A9396"/>
    <a:srgbClr val="4C8067"/>
    <a:srgbClr val="CA6702"/>
    <a:srgbClr val="F5EE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2A3CAD-77D0-4EC4-AF99-967BD60684F8}" v="2" dt="2024-09-30T04:59:01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lia Agnis" userId="9914ab37ac3fc5d3" providerId="LiveId" clId="{FE2A3CAD-77D0-4EC4-AF99-967BD60684F8}"/>
    <pc:docChg chg="custSel modSld">
      <pc:chgData name="Yulia Agnis" userId="9914ab37ac3fc5d3" providerId="LiveId" clId="{FE2A3CAD-77D0-4EC4-AF99-967BD60684F8}" dt="2024-09-30T04:59:25.168" v="42" actId="20577"/>
      <pc:docMkLst>
        <pc:docMk/>
      </pc:docMkLst>
      <pc:sldChg chg="addSp delSp modSp mod">
        <pc:chgData name="Yulia Agnis" userId="9914ab37ac3fc5d3" providerId="LiveId" clId="{FE2A3CAD-77D0-4EC4-AF99-967BD60684F8}" dt="2024-09-30T04:58:43.200" v="6"/>
        <pc:sldMkLst>
          <pc:docMk/>
          <pc:sldMk cId="2673331261" sldId="2147480407"/>
        </pc:sldMkLst>
        <pc:spChg chg="mod">
          <ac:chgData name="Yulia Agnis" userId="9914ab37ac3fc5d3" providerId="LiveId" clId="{FE2A3CAD-77D0-4EC4-AF99-967BD60684F8}" dt="2024-09-30T04:58:28.648" v="4" actId="20577"/>
          <ac:spMkLst>
            <pc:docMk/>
            <pc:sldMk cId="2673331261" sldId="2147480407"/>
            <ac:spMk id="2" creationId="{DAD29173-350A-551C-BD42-745E898DFCA1}"/>
          </ac:spMkLst>
        </pc:spChg>
        <pc:graphicFrameChg chg="del">
          <ac:chgData name="Yulia Agnis" userId="9914ab37ac3fc5d3" providerId="LiveId" clId="{FE2A3CAD-77D0-4EC4-AF99-967BD60684F8}" dt="2024-09-30T04:58:42.147" v="5" actId="478"/>
          <ac:graphicFrameMkLst>
            <pc:docMk/>
            <pc:sldMk cId="2673331261" sldId="2147480407"/>
            <ac:graphicFrameMk id="5" creationId="{CC32ED1C-04DC-2E52-BE81-CCB7BD5AD0A1}"/>
          </ac:graphicFrameMkLst>
        </pc:graphicFrameChg>
        <pc:graphicFrameChg chg="add mod">
          <ac:chgData name="Yulia Agnis" userId="9914ab37ac3fc5d3" providerId="LiveId" clId="{FE2A3CAD-77D0-4EC4-AF99-967BD60684F8}" dt="2024-09-30T04:58:43.200" v="6"/>
          <ac:graphicFrameMkLst>
            <pc:docMk/>
            <pc:sldMk cId="2673331261" sldId="2147480407"/>
            <ac:graphicFrameMk id="6" creationId="{97AD7CCD-BC58-0FC2-8F25-C98DB887250B}"/>
          </ac:graphicFrameMkLst>
        </pc:graphicFrameChg>
      </pc:sldChg>
      <pc:sldChg chg="addSp delSp modSp mod">
        <pc:chgData name="Yulia Agnis" userId="9914ab37ac3fc5d3" providerId="LiveId" clId="{FE2A3CAD-77D0-4EC4-AF99-967BD60684F8}" dt="2024-09-30T04:59:25.168" v="42" actId="20577"/>
        <pc:sldMkLst>
          <pc:docMk/>
          <pc:sldMk cId="1425179354" sldId="2147480425"/>
        </pc:sldMkLst>
        <pc:spChg chg="mod">
          <ac:chgData name="Yulia Agnis" userId="9914ab37ac3fc5d3" providerId="LiveId" clId="{FE2A3CAD-77D0-4EC4-AF99-967BD60684F8}" dt="2024-09-30T04:59:25.168" v="42" actId="20577"/>
          <ac:spMkLst>
            <pc:docMk/>
            <pc:sldMk cId="1425179354" sldId="2147480425"/>
            <ac:spMk id="2" creationId="{DAD29173-350A-551C-BD42-745E898DFCA1}"/>
          </ac:spMkLst>
        </pc:spChg>
        <pc:spChg chg="mod">
          <ac:chgData name="Yulia Agnis" userId="9914ab37ac3fc5d3" providerId="LiveId" clId="{FE2A3CAD-77D0-4EC4-AF99-967BD60684F8}" dt="2024-09-30T04:59:12.305" v="18" actId="1035"/>
          <ac:spMkLst>
            <pc:docMk/>
            <pc:sldMk cId="1425179354" sldId="2147480425"/>
            <ac:spMk id="4" creationId="{41D84F5B-7A3A-FE8E-6C46-D48329786802}"/>
          </ac:spMkLst>
        </pc:spChg>
        <pc:graphicFrameChg chg="del">
          <ac:chgData name="Yulia Agnis" userId="9914ab37ac3fc5d3" providerId="LiveId" clId="{FE2A3CAD-77D0-4EC4-AF99-967BD60684F8}" dt="2024-09-30T04:59:00.593" v="7" actId="478"/>
          <ac:graphicFrameMkLst>
            <pc:docMk/>
            <pc:sldMk cId="1425179354" sldId="2147480425"/>
            <ac:graphicFrameMk id="3" creationId="{033DDA58-BEDC-A36C-F2EA-227160970DEF}"/>
          </ac:graphicFrameMkLst>
        </pc:graphicFrameChg>
        <pc:graphicFrameChg chg="add mod">
          <ac:chgData name="Yulia Agnis" userId="9914ab37ac3fc5d3" providerId="LiveId" clId="{FE2A3CAD-77D0-4EC4-AF99-967BD60684F8}" dt="2024-09-30T04:59:16.563" v="37" actId="1035"/>
          <ac:graphicFrameMkLst>
            <pc:docMk/>
            <pc:sldMk cId="1425179354" sldId="2147480425"/>
            <ac:graphicFrameMk id="6" creationId="{0874DC24-0D0D-7F01-5B7E-5CB58A26FFB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CAB521-6FF3-46B1-AD0F-7F509AFB952A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6066B-9DE2-41C5-AC7B-E2CBEC90E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412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Intervensi Pusat (K/L dan DAK)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066B-9DE2-41C5-AC7B-E2CBEC90E5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08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Intervensi Pusat (K/L dan DAK)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066B-9DE2-41C5-AC7B-E2CBEC90E5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1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Intervensi Pusat (K/L dan DAK)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6066B-9DE2-41C5-AC7B-E2CBEC90E5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8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1D04-8B72-5BAF-522E-8EB7DDA9F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2D8E01-6F7B-6D00-B0FC-0588536E2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47D7D-7C9E-EF80-75C9-6F6B95BD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F5C5C-270E-3F6D-1076-B9D07DE7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71920-52FD-2B78-5BC6-E0D1AAF2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16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5E71-6D11-68CA-869A-9A7D9AD9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DE2814-CD37-C266-8920-C5F02018C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D192B-2F74-88C2-C0D6-9BB204D25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72AEE-6F59-6F34-7773-5E22F9876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86195-4062-2F0B-E817-96417061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1FEEE7-FE1D-3D50-9D8A-2ECBA2195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C057E-0A2C-0F8B-66A8-FC05089F7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DEE83-3BC9-D1C8-13BD-3031BA99A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0BD1-174A-76B5-A192-17935B62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973F-EE75-3A68-37DE-26A98FE5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72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5588-4016-AB2F-F776-1C21F2A5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78A89-5DE0-4C0E-B1E9-C266B3299378}" type="datetime1">
              <a:rPr lang="en-ID" smtClean="0"/>
              <a:t>30/09/2024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8B0B-8053-9274-F285-6C2B9DCE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96364-A02F-76F9-E954-F11A06CA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B36F-95B4-49E1-A8A1-E871D5270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48094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FFACF7-E6FF-B524-3A48-7BDF9D267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805AD-8BF5-B893-8C5D-4DB9FF3B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79EF1-FC08-D2EE-5C72-314B42E4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1A975-7C9F-44F0-8F5B-08AC616B53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5976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80808B-BD12-A009-FA91-A8FCB05BE096}"/>
              </a:ext>
            </a:extLst>
          </p:cNvPr>
          <p:cNvSpPr/>
          <p:nvPr userDrawn="1"/>
        </p:nvSpPr>
        <p:spPr>
          <a:xfrm>
            <a:off x="140115" y="122997"/>
            <a:ext cx="8134652" cy="525699"/>
          </a:xfrm>
          <a:custGeom>
            <a:avLst/>
            <a:gdLst>
              <a:gd name="connsiteX0" fmla="*/ 2367407 w 8134652"/>
              <a:gd name="connsiteY0" fmla="*/ 0 h 525699"/>
              <a:gd name="connsiteX1" fmla="*/ 3784184 w 8134652"/>
              <a:gd name="connsiteY1" fmla="*/ 0 h 525699"/>
              <a:gd name="connsiteX2" fmla="*/ 3784184 w 8134652"/>
              <a:gd name="connsiteY2" fmla="*/ 269 h 525699"/>
              <a:gd name="connsiteX3" fmla="*/ 4329691 w 8134652"/>
              <a:gd name="connsiteY3" fmla="*/ 269 h 525699"/>
              <a:gd name="connsiteX4" fmla="*/ 5052836 w 8134652"/>
              <a:gd name="connsiteY4" fmla="*/ 269 h 525699"/>
              <a:gd name="connsiteX5" fmla="*/ 5053232 w 8134652"/>
              <a:gd name="connsiteY5" fmla="*/ 309 h 525699"/>
              <a:gd name="connsiteX6" fmla="*/ 7392526 w 8134652"/>
              <a:gd name="connsiteY6" fmla="*/ 438 h 525699"/>
              <a:gd name="connsiteX7" fmla="*/ 7692692 w 8134652"/>
              <a:gd name="connsiteY7" fmla="*/ 5975 h 525699"/>
              <a:gd name="connsiteX8" fmla="*/ 8134652 w 8134652"/>
              <a:gd name="connsiteY8" fmla="*/ 525699 h 525699"/>
              <a:gd name="connsiteX9" fmla="*/ 5052836 w 8134652"/>
              <a:gd name="connsiteY9" fmla="*/ 525699 h 525699"/>
              <a:gd name="connsiteX10" fmla="*/ 4329691 w 8134652"/>
              <a:gd name="connsiteY10" fmla="*/ 525699 h 525699"/>
              <a:gd name="connsiteX11" fmla="*/ 3577620 w 8134652"/>
              <a:gd name="connsiteY11" fmla="*/ 525699 h 525699"/>
              <a:gd name="connsiteX12" fmla="*/ 3577620 w 8134652"/>
              <a:gd name="connsiteY12" fmla="*/ 525430 h 525699"/>
              <a:gd name="connsiteX13" fmla="*/ 2611901 w 8134652"/>
              <a:gd name="connsiteY13" fmla="*/ 525430 h 525699"/>
              <a:gd name="connsiteX14" fmla="*/ 2611901 w 8134652"/>
              <a:gd name="connsiteY14" fmla="*/ 525699 h 525699"/>
              <a:gd name="connsiteX15" fmla="*/ 262715 w 8134652"/>
              <a:gd name="connsiteY15" fmla="*/ 525699 h 525699"/>
              <a:gd name="connsiteX16" fmla="*/ 0 w 8134652"/>
              <a:gd name="connsiteY16" fmla="*/ 262984 h 525699"/>
              <a:gd name="connsiteX17" fmla="*/ 262715 w 8134652"/>
              <a:gd name="connsiteY17" fmla="*/ 269 h 525699"/>
              <a:gd name="connsiteX18" fmla="*/ 2367407 w 8134652"/>
              <a:gd name="connsiteY18" fmla="*/ 269 h 52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134652" h="525699">
                <a:moveTo>
                  <a:pt x="2367407" y="0"/>
                </a:moveTo>
                <a:lnTo>
                  <a:pt x="3784184" y="0"/>
                </a:lnTo>
                <a:lnTo>
                  <a:pt x="3784184" y="269"/>
                </a:lnTo>
                <a:lnTo>
                  <a:pt x="4329691" y="269"/>
                </a:lnTo>
                <a:lnTo>
                  <a:pt x="5052836" y="269"/>
                </a:lnTo>
                <a:lnTo>
                  <a:pt x="5053232" y="309"/>
                </a:lnTo>
                <a:lnTo>
                  <a:pt x="7392526" y="438"/>
                </a:lnTo>
                <a:cubicBezTo>
                  <a:pt x="7527797" y="1154"/>
                  <a:pt x="7609672" y="3109"/>
                  <a:pt x="7692692" y="5975"/>
                </a:cubicBezTo>
                <a:cubicBezTo>
                  <a:pt x="7957492" y="11260"/>
                  <a:pt x="7903575" y="439692"/>
                  <a:pt x="8134652" y="525699"/>
                </a:cubicBezTo>
                <a:lnTo>
                  <a:pt x="5052836" y="525699"/>
                </a:lnTo>
                <a:lnTo>
                  <a:pt x="4329691" y="525699"/>
                </a:lnTo>
                <a:lnTo>
                  <a:pt x="3577620" y="525699"/>
                </a:lnTo>
                <a:lnTo>
                  <a:pt x="3577620" y="525430"/>
                </a:lnTo>
                <a:lnTo>
                  <a:pt x="2611901" y="525430"/>
                </a:lnTo>
                <a:lnTo>
                  <a:pt x="2611901" y="525699"/>
                </a:lnTo>
                <a:lnTo>
                  <a:pt x="262715" y="525699"/>
                </a:lnTo>
                <a:cubicBezTo>
                  <a:pt x="117622" y="525699"/>
                  <a:pt x="0" y="408077"/>
                  <a:pt x="0" y="262984"/>
                </a:cubicBezTo>
                <a:cubicBezTo>
                  <a:pt x="0" y="117891"/>
                  <a:pt x="117622" y="269"/>
                  <a:pt x="262715" y="269"/>
                </a:cubicBezTo>
                <a:lnTo>
                  <a:pt x="2367407" y="269"/>
                </a:lnTo>
                <a:close/>
              </a:path>
            </a:pathLst>
          </a:custGeom>
          <a:solidFill>
            <a:srgbClr val="ECF6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D098F3-8CAA-C9E2-3627-4467E8D4CFAD}"/>
              </a:ext>
            </a:extLst>
          </p:cNvPr>
          <p:cNvSpPr/>
          <p:nvPr userDrawn="1"/>
        </p:nvSpPr>
        <p:spPr>
          <a:xfrm>
            <a:off x="7867242" y="-8850"/>
            <a:ext cx="4324758" cy="722323"/>
          </a:xfrm>
          <a:custGeom>
            <a:avLst/>
            <a:gdLst>
              <a:gd name="connsiteX0" fmla="*/ 4324758 w 4324758"/>
              <a:gd name="connsiteY0" fmla="*/ 0 h 722323"/>
              <a:gd name="connsiteX1" fmla="*/ 4324758 w 4324758"/>
              <a:gd name="connsiteY1" fmla="*/ 722323 h 722323"/>
              <a:gd name="connsiteX2" fmla="*/ 4195850 w 4324758"/>
              <a:gd name="connsiteY2" fmla="*/ 721322 h 722323"/>
              <a:gd name="connsiteX3" fmla="*/ 828369 w 4324758"/>
              <a:gd name="connsiteY3" fmla="*/ 707913 h 722323"/>
              <a:gd name="connsiteX4" fmla="*/ 0 w 4324758"/>
              <a:gd name="connsiteY4" fmla="*/ 6066 h 722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4758" h="722323">
                <a:moveTo>
                  <a:pt x="4324758" y="0"/>
                </a:moveTo>
                <a:lnTo>
                  <a:pt x="4324758" y="722323"/>
                </a:lnTo>
                <a:lnTo>
                  <a:pt x="4195850" y="721322"/>
                </a:lnTo>
                <a:cubicBezTo>
                  <a:pt x="3273092" y="715232"/>
                  <a:pt x="1451523" y="716434"/>
                  <a:pt x="828369" y="707913"/>
                </a:cubicBezTo>
                <a:cubicBezTo>
                  <a:pt x="175752" y="662894"/>
                  <a:pt x="458583" y="57181"/>
                  <a:pt x="0" y="6066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BA095F-E6C6-0735-6462-174C3D2A3E50}"/>
              </a:ext>
            </a:extLst>
          </p:cNvPr>
          <p:cNvSpPr/>
          <p:nvPr userDrawn="1"/>
        </p:nvSpPr>
        <p:spPr>
          <a:xfrm>
            <a:off x="7865210" y="-3055"/>
            <a:ext cx="4326791" cy="668727"/>
          </a:xfrm>
          <a:custGeom>
            <a:avLst/>
            <a:gdLst>
              <a:gd name="connsiteX0" fmla="*/ 2874227 w 4326791"/>
              <a:gd name="connsiteY0" fmla="*/ 0 h 668727"/>
              <a:gd name="connsiteX1" fmla="*/ 4326791 w 4326791"/>
              <a:gd name="connsiteY1" fmla="*/ 0 h 668727"/>
              <a:gd name="connsiteX2" fmla="*/ 4326791 w 4326791"/>
              <a:gd name="connsiteY2" fmla="*/ 668727 h 668727"/>
              <a:gd name="connsiteX3" fmla="*/ 892468 w 4326791"/>
              <a:gd name="connsiteY3" fmla="*/ 668371 h 668727"/>
              <a:gd name="connsiteX4" fmla="*/ 0 w 4326791"/>
              <a:gd name="connsiteY4" fmla="*/ 270 h 668727"/>
              <a:gd name="connsiteX5" fmla="*/ 2874227 w 4326791"/>
              <a:gd name="connsiteY5" fmla="*/ 270 h 668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6791" h="668727">
                <a:moveTo>
                  <a:pt x="2874227" y="0"/>
                </a:moveTo>
                <a:lnTo>
                  <a:pt x="4326791" y="0"/>
                </a:lnTo>
                <a:lnTo>
                  <a:pt x="4326791" y="668727"/>
                </a:lnTo>
                <a:lnTo>
                  <a:pt x="892468" y="668371"/>
                </a:lnTo>
                <a:cubicBezTo>
                  <a:pt x="152456" y="647024"/>
                  <a:pt x="513897" y="70899"/>
                  <a:pt x="0" y="270"/>
                </a:cubicBezTo>
                <a:lnTo>
                  <a:pt x="2874227" y="2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2506FF-F8B3-60CD-3C28-D1248BBF83AB}"/>
              </a:ext>
            </a:extLst>
          </p:cNvPr>
          <p:cNvSpPr/>
          <p:nvPr userDrawn="1"/>
        </p:nvSpPr>
        <p:spPr>
          <a:xfrm>
            <a:off x="-5165" y="6609175"/>
            <a:ext cx="11682246" cy="257139"/>
          </a:xfrm>
          <a:prstGeom prst="rect">
            <a:avLst/>
          </a:prstGeom>
          <a:gradFill flip="none" rotWithShape="1">
            <a:gsLst>
              <a:gs pos="23000">
                <a:srgbClr val="5EC4DC"/>
              </a:gs>
              <a:gs pos="0">
                <a:srgbClr val="0F7FC0"/>
              </a:gs>
              <a:gs pos="84000">
                <a:srgbClr val="7BC9E1"/>
              </a:gs>
              <a:gs pos="56000">
                <a:srgbClr val="4EB065"/>
              </a:gs>
              <a:gs pos="100000">
                <a:schemeClr val="bg1">
                  <a:alpha val="0"/>
                  <a:lumMod val="43000"/>
                  <a:lumOff val="5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185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6EDD89-9891-FE64-9367-F8626F765CB9}"/>
              </a:ext>
            </a:extLst>
          </p:cNvPr>
          <p:cNvGrpSpPr/>
          <p:nvPr userDrawn="1"/>
        </p:nvGrpSpPr>
        <p:grpSpPr>
          <a:xfrm>
            <a:off x="560416" y="6671352"/>
            <a:ext cx="124752" cy="123044"/>
            <a:chOff x="2046005" y="5149146"/>
            <a:chExt cx="228600" cy="2286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7E4BC1-1987-1982-0D96-F4C92B5D55F3}"/>
                </a:ext>
              </a:extLst>
            </p:cNvPr>
            <p:cNvSpPr/>
            <p:nvPr userDrawn="1"/>
          </p:nvSpPr>
          <p:spPr>
            <a:xfrm>
              <a:off x="2046005" y="5149146"/>
              <a:ext cx="228600" cy="228600"/>
            </a:xfrm>
            <a:prstGeom prst="roundRect">
              <a:avLst>
                <a:gd name="adj" fmla="val 22223"/>
              </a:avLst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E287D25-9C77-FBD2-FF53-CDCB6CD8DC66}"/>
                </a:ext>
              </a:extLst>
            </p:cNvPr>
            <p:cNvSpPr/>
            <p:nvPr userDrawn="1"/>
          </p:nvSpPr>
          <p:spPr>
            <a:xfrm>
              <a:off x="2099980" y="5203121"/>
              <a:ext cx="120650" cy="12065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D3B00E-7E0E-F7C3-FC67-4AB0D9AA4A6F}"/>
              </a:ext>
            </a:extLst>
          </p:cNvPr>
          <p:cNvGrpSpPr/>
          <p:nvPr userDrawn="1"/>
        </p:nvGrpSpPr>
        <p:grpSpPr>
          <a:xfrm>
            <a:off x="4546197" y="6632110"/>
            <a:ext cx="132149" cy="222155"/>
            <a:chOff x="4196298" y="4730052"/>
            <a:chExt cx="500044" cy="85229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118DD0-4B3E-5F44-4C0E-9D56F79109FC}"/>
                </a:ext>
              </a:extLst>
            </p:cNvPr>
            <p:cNvSpPr/>
            <p:nvPr/>
          </p:nvSpPr>
          <p:spPr>
            <a:xfrm>
              <a:off x="4200110" y="4908084"/>
              <a:ext cx="496232" cy="49623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7881A7B-7449-440B-85B3-03465268A185}"/>
                </a:ext>
              </a:extLst>
            </p:cNvPr>
            <p:cNvSpPr/>
            <p:nvPr/>
          </p:nvSpPr>
          <p:spPr>
            <a:xfrm>
              <a:off x="4319588" y="4908084"/>
              <a:ext cx="249650" cy="496232"/>
            </a:xfrm>
            <a:prstGeom prst="ellipse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59385B22-4FEC-5341-826F-15E1B8767071}"/>
                </a:ext>
              </a:extLst>
            </p:cNvPr>
            <p:cNvSpPr/>
            <p:nvPr/>
          </p:nvSpPr>
          <p:spPr>
            <a:xfrm rot="16200000">
              <a:off x="4270194" y="5156200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7FDF4A5-C976-010E-CE59-5D4607E0C916}"/>
                </a:ext>
              </a:extLst>
            </p:cNvPr>
            <p:cNvSpPr/>
            <p:nvPr/>
          </p:nvSpPr>
          <p:spPr>
            <a:xfrm rot="5400000" flipV="1">
              <a:off x="4266381" y="4659969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sz="120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B85F88-4A55-8EF1-2C31-D23B3E1DFC1B}"/>
                </a:ext>
              </a:extLst>
            </p:cNvPr>
            <p:cNvCxnSpPr>
              <a:stCxn id="49" idx="2"/>
              <a:endCxn id="49" idx="6"/>
            </p:cNvCxnSpPr>
            <p:nvPr/>
          </p:nvCxnSpPr>
          <p:spPr>
            <a:xfrm>
              <a:off x="4200110" y="5156200"/>
              <a:ext cx="496232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98B3F7-8A2C-AD1C-DF8F-DE37B151307C}"/>
                </a:ext>
              </a:extLst>
            </p:cNvPr>
            <p:cNvCxnSpPr>
              <a:cxnSpLocks/>
              <a:endCxn id="50" idx="4"/>
            </p:cNvCxnSpPr>
            <p:nvPr/>
          </p:nvCxnSpPr>
          <p:spPr>
            <a:xfrm>
              <a:off x="4444413" y="4908084"/>
              <a:ext cx="0" cy="49623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80ADA9-403B-A1A4-E291-6E755E479BD5}"/>
              </a:ext>
            </a:extLst>
          </p:cNvPr>
          <p:cNvSpPr/>
          <p:nvPr userDrawn="1"/>
        </p:nvSpPr>
        <p:spPr>
          <a:xfrm rot="5400000">
            <a:off x="2636309" y="6657798"/>
            <a:ext cx="110500" cy="154943"/>
          </a:xfrm>
          <a:custGeom>
            <a:avLst/>
            <a:gdLst>
              <a:gd name="connsiteX0" fmla="*/ 0 w 213885"/>
              <a:gd name="connsiteY0" fmla="*/ 251580 h 295799"/>
              <a:gd name="connsiteX1" fmla="*/ 0 w 213885"/>
              <a:gd name="connsiteY1" fmla="*/ 44219 h 295799"/>
              <a:gd name="connsiteX2" fmla="*/ 44219 w 213885"/>
              <a:gd name="connsiteY2" fmla="*/ 0 h 295799"/>
              <a:gd name="connsiteX3" fmla="*/ 169666 w 213885"/>
              <a:gd name="connsiteY3" fmla="*/ 0 h 295799"/>
              <a:gd name="connsiteX4" fmla="*/ 213885 w 213885"/>
              <a:gd name="connsiteY4" fmla="*/ 44219 h 295799"/>
              <a:gd name="connsiteX5" fmla="*/ 213885 w 213885"/>
              <a:gd name="connsiteY5" fmla="*/ 251580 h 295799"/>
              <a:gd name="connsiteX6" fmla="*/ 169666 w 213885"/>
              <a:gd name="connsiteY6" fmla="*/ 295799 h 295799"/>
              <a:gd name="connsiteX7" fmla="*/ 44219 w 213885"/>
              <a:gd name="connsiteY7" fmla="*/ 295799 h 295799"/>
              <a:gd name="connsiteX8" fmla="*/ 0 w 213885"/>
              <a:gd name="connsiteY8" fmla="*/ 251580 h 295799"/>
              <a:gd name="connsiteX9" fmla="*/ 26184 w 213885"/>
              <a:gd name="connsiteY9" fmla="*/ 203932 h 295799"/>
              <a:gd name="connsiteX10" fmla="*/ 187699 w 213885"/>
              <a:gd name="connsiteY10" fmla="*/ 203932 h 295799"/>
              <a:gd name="connsiteX11" fmla="*/ 106942 w 213885"/>
              <a:gd name="connsiteY11" fmla="*/ 57929 h 295799"/>
              <a:gd name="connsiteX12" fmla="*/ 26184 w 213885"/>
              <a:gd name="connsiteY12" fmla="*/ 203932 h 2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885" h="295799">
                <a:moveTo>
                  <a:pt x="0" y="251580"/>
                </a:moveTo>
                <a:lnTo>
                  <a:pt x="0" y="44219"/>
                </a:lnTo>
                <a:cubicBezTo>
                  <a:pt x="0" y="19798"/>
                  <a:pt x="19798" y="0"/>
                  <a:pt x="44219" y="0"/>
                </a:cubicBezTo>
                <a:lnTo>
                  <a:pt x="169666" y="0"/>
                </a:lnTo>
                <a:cubicBezTo>
                  <a:pt x="194087" y="0"/>
                  <a:pt x="213885" y="19798"/>
                  <a:pt x="213885" y="44219"/>
                </a:cubicBezTo>
                <a:lnTo>
                  <a:pt x="213885" y="251580"/>
                </a:lnTo>
                <a:cubicBezTo>
                  <a:pt x="213885" y="276001"/>
                  <a:pt x="194087" y="295799"/>
                  <a:pt x="169666" y="295799"/>
                </a:cubicBezTo>
                <a:lnTo>
                  <a:pt x="44219" y="295799"/>
                </a:lnTo>
                <a:cubicBezTo>
                  <a:pt x="19798" y="295799"/>
                  <a:pt x="0" y="276001"/>
                  <a:pt x="0" y="251580"/>
                </a:cubicBezTo>
                <a:close/>
                <a:moveTo>
                  <a:pt x="26184" y="203932"/>
                </a:moveTo>
                <a:lnTo>
                  <a:pt x="187699" y="203932"/>
                </a:lnTo>
                <a:lnTo>
                  <a:pt x="106942" y="57929"/>
                </a:lnTo>
                <a:lnTo>
                  <a:pt x="26184" y="20393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200"/>
          </a:p>
        </p:txBody>
      </p:sp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06443FC4-241B-F8DC-544F-4EDE5DB49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9248" y="6637230"/>
            <a:ext cx="209350" cy="20934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23EC7F-D2DE-4EDC-885F-60CD0307C980}"/>
              </a:ext>
            </a:extLst>
          </p:cNvPr>
          <p:cNvSpPr txBox="1"/>
          <p:nvPr userDrawn="1"/>
        </p:nvSpPr>
        <p:spPr>
          <a:xfrm>
            <a:off x="653416" y="6609175"/>
            <a:ext cx="1658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dit.peppdbappenas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718D65-9C0F-EA6A-475E-F8583D0DF321}"/>
              </a:ext>
            </a:extLst>
          </p:cNvPr>
          <p:cNvSpPr txBox="1"/>
          <p:nvPr userDrawn="1"/>
        </p:nvSpPr>
        <p:spPr>
          <a:xfrm>
            <a:off x="2752017" y="6609175"/>
            <a:ext cx="1494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Direktorat PEPPD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3E7307-F146-F274-354A-37A973727AE5}"/>
              </a:ext>
            </a:extLst>
          </p:cNvPr>
          <p:cNvSpPr txBox="1"/>
          <p:nvPr userDrawn="1"/>
        </p:nvSpPr>
        <p:spPr>
          <a:xfrm>
            <a:off x="4654937" y="6609175"/>
            <a:ext cx="1875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peppd.bappenas.go.id</a:t>
            </a:r>
            <a:endParaRPr lang="en-ID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3EA9B8-D855-6A2A-A93A-6ADBD953D70D}"/>
              </a:ext>
            </a:extLst>
          </p:cNvPr>
          <p:cNvSpPr txBox="1"/>
          <p:nvPr userDrawn="1"/>
        </p:nvSpPr>
        <p:spPr>
          <a:xfrm>
            <a:off x="6840496" y="6609175"/>
            <a:ext cx="22297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dit.peppd@bappenas.go.id</a:t>
            </a:r>
            <a:endParaRPr lang="en-ID" sz="10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E87C7F-DC4F-C19D-A58E-7B9495D5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9" y="168456"/>
            <a:ext cx="7357070" cy="43850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23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10" name="Picture 9" descr="A collage of images of children playing guitar&#10;&#10;Description automatically generated">
            <a:extLst>
              <a:ext uri="{FF2B5EF4-FFF2-40B4-BE49-F238E27FC236}">
                <a16:creationId xmlns:a16="http://schemas.microsoft.com/office/drawing/2014/main" id="{FE3DA6D2-25B3-7104-B764-C86C22123D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685" y="6129371"/>
            <a:ext cx="1337625" cy="73721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453E4C9-9EA8-D75A-0FD3-C006DA6AF0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3197" y="107084"/>
            <a:ext cx="1231280" cy="41254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34192D9E-569F-E296-4B16-262A9533D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373"/>
          <a:stretch/>
        </p:blipFill>
        <p:spPr>
          <a:xfrm>
            <a:off x="9759732" y="167362"/>
            <a:ext cx="572062" cy="301228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A750825-FFC4-130E-3B1A-C8C5CDDF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64776" y="6540557"/>
            <a:ext cx="546159" cy="291221"/>
          </a:xfrm>
          <a:prstGeom prst="rect">
            <a:avLst/>
          </a:prstGeom>
        </p:spPr>
        <p:txBody>
          <a:bodyPr/>
          <a:lstStyle/>
          <a:p>
            <a:fld id="{2A3ADBEC-F266-4000-A371-B1C6839A83BD}" type="slidenum">
              <a:rPr lang="en-ID" smtClean="0"/>
              <a:t>‹#›</a:t>
            </a:fld>
            <a:endParaRPr lang="en-ID"/>
          </a:p>
        </p:txBody>
      </p:sp>
      <p:pic>
        <p:nvPicPr>
          <p:cNvPr id="6" name="Picture 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1044B54-2DF4-E0AB-D447-EABEE74A274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38" y="151759"/>
            <a:ext cx="836221" cy="318173"/>
          </a:xfrm>
          <a:prstGeom prst="rect">
            <a:avLst/>
          </a:prstGeom>
        </p:spPr>
      </p:pic>
      <p:pic>
        <p:nvPicPr>
          <p:cNvPr id="9" name="Picture 8" descr="A black and red text&#10;&#10;Description automatically generated">
            <a:extLst>
              <a:ext uri="{FF2B5EF4-FFF2-40B4-BE49-F238E27FC236}">
                <a16:creationId xmlns:a16="http://schemas.microsoft.com/office/drawing/2014/main" id="{C9262654-A080-3FB8-F9C7-6414D3798C5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84" y="197116"/>
            <a:ext cx="636945" cy="278366"/>
          </a:xfrm>
          <a:prstGeom prst="rect">
            <a:avLst/>
          </a:prstGeom>
        </p:spPr>
      </p:pic>
      <p:pic>
        <p:nvPicPr>
          <p:cNvPr id="3" name="Picture 2" descr="A logo with a triangle">
            <a:extLst>
              <a:ext uri="{FF2B5EF4-FFF2-40B4-BE49-F238E27FC236}">
                <a16:creationId xmlns:a16="http://schemas.microsoft.com/office/drawing/2014/main" id="{B72F523B-DA3C-A06D-A1E6-52DA657C6A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732" y="84172"/>
            <a:ext cx="589502" cy="46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02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15588-4016-AB2F-F776-1C21F2A5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A8B0B-8053-9274-F285-6C2B9DCEF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96364-A02F-76F9-E954-F11A06CA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4B36F-95B4-49E1-A8A1-E871D527072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0232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82506FF-F8B3-60CD-3C28-D1248BBF83AB}"/>
              </a:ext>
            </a:extLst>
          </p:cNvPr>
          <p:cNvSpPr/>
          <p:nvPr userDrawn="1"/>
        </p:nvSpPr>
        <p:spPr>
          <a:xfrm>
            <a:off x="-11515" y="6575093"/>
            <a:ext cx="11682246" cy="291221"/>
          </a:xfrm>
          <a:prstGeom prst="rect">
            <a:avLst/>
          </a:prstGeom>
          <a:gradFill flip="none" rotWithShape="1">
            <a:gsLst>
              <a:gs pos="23000">
                <a:srgbClr val="5EC4DC"/>
              </a:gs>
              <a:gs pos="0">
                <a:srgbClr val="0F7FC0"/>
              </a:gs>
              <a:gs pos="72000">
                <a:srgbClr val="7BC9E1"/>
              </a:gs>
              <a:gs pos="47000">
                <a:srgbClr val="4EB065"/>
              </a:gs>
              <a:gs pos="100000">
                <a:schemeClr val="bg1">
                  <a:alpha val="0"/>
                  <a:lumMod val="43000"/>
                  <a:lumOff val="5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185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6EDD89-9891-FE64-9367-F8626F765CB9}"/>
              </a:ext>
            </a:extLst>
          </p:cNvPr>
          <p:cNvGrpSpPr/>
          <p:nvPr userDrawn="1"/>
        </p:nvGrpSpPr>
        <p:grpSpPr>
          <a:xfrm>
            <a:off x="494789" y="6642475"/>
            <a:ext cx="158629" cy="156457"/>
            <a:chOff x="2046005" y="5149146"/>
            <a:chExt cx="228600" cy="228600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E7E4BC1-1987-1982-0D96-F4C92B5D55F3}"/>
                </a:ext>
              </a:extLst>
            </p:cNvPr>
            <p:cNvSpPr/>
            <p:nvPr userDrawn="1"/>
          </p:nvSpPr>
          <p:spPr>
            <a:xfrm>
              <a:off x="2046005" y="5149146"/>
              <a:ext cx="228600" cy="228600"/>
            </a:xfrm>
            <a:prstGeom prst="roundRect">
              <a:avLst>
                <a:gd name="adj" fmla="val 2222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E287D25-9C77-FBD2-FF53-CDCB6CD8DC66}"/>
                </a:ext>
              </a:extLst>
            </p:cNvPr>
            <p:cNvSpPr/>
            <p:nvPr userDrawn="1"/>
          </p:nvSpPr>
          <p:spPr>
            <a:xfrm>
              <a:off x="2099980" y="5203121"/>
              <a:ext cx="120650" cy="120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0D3B00E-7E0E-F7C3-FC67-4AB0D9AA4A6F}"/>
              </a:ext>
            </a:extLst>
          </p:cNvPr>
          <p:cNvGrpSpPr/>
          <p:nvPr userDrawn="1"/>
        </p:nvGrpSpPr>
        <p:grpSpPr>
          <a:xfrm>
            <a:off x="4481617" y="6587369"/>
            <a:ext cx="158629" cy="266670"/>
            <a:chOff x="4196298" y="4730052"/>
            <a:chExt cx="500044" cy="852297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3118DD0-4B3E-5F44-4C0E-9D56F79109FC}"/>
                </a:ext>
              </a:extLst>
            </p:cNvPr>
            <p:cNvSpPr/>
            <p:nvPr/>
          </p:nvSpPr>
          <p:spPr>
            <a:xfrm>
              <a:off x="4200110" y="4908084"/>
              <a:ext cx="496232" cy="4962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7881A7B-7449-440B-85B3-03465268A185}"/>
                </a:ext>
              </a:extLst>
            </p:cNvPr>
            <p:cNvSpPr/>
            <p:nvPr/>
          </p:nvSpPr>
          <p:spPr>
            <a:xfrm>
              <a:off x="4319588" y="4908084"/>
              <a:ext cx="249650" cy="4962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59385B22-4FEC-5341-826F-15E1B8767071}"/>
                </a:ext>
              </a:extLst>
            </p:cNvPr>
            <p:cNvSpPr/>
            <p:nvPr/>
          </p:nvSpPr>
          <p:spPr>
            <a:xfrm rot="16200000">
              <a:off x="4270194" y="5156200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7FDF4A5-C976-010E-CE59-5D4607E0C916}"/>
                </a:ext>
              </a:extLst>
            </p:cNvPr>
            <p:cNvSpPr/>
            <p:nvPr/>
          </p:nvSpPr>
          <p:spPr>
            <a:xfrm rot="5400000" flipV="1">
              <a:off x="4266381" y="4659969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D" sz="1600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BB85F88-4A55-8EF1-2C31-D23B3E1DFC1B}"/>
                </a:ext>
              </a:extLst>
            </p:cNvPr>
            <p:cNvCxnSpPr>
              <a:stCxn id="49" idx="2"/>
              <a:endCxn id="49" idx="6"/>
            </p:cNvCxnSpPr>
            <p:nvPr/>
          </p:nvCxnSpPr>
          <p:spPr>
            <a:xfrm>
              <a:off x="4200110" y="5156200"/>
              <a:ext cx="49623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98B3F7-8A2C-AD1C-DF8F-DE37B151307C}"/>
                </a:ext>
              </a:extLst>
            </p:cNvPr>
            <p:cNvCxnSpPr>
              <a:cxnSpLocks/>
              <a:endCxn id="50" idx="4"/>
            </p:cNvCxnSpPr>
            <p:nvPr/>
          </p:nvCxnSpPr>
          <p:spPr>
            <a:xfrm>
              <a:off x="4444413" y="4908084"/>
              <a:ext cx="0" cy="4962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280ADA9-403B-A1A4-E291-6E755E479BD5}"/>
              </a:ext>
            </a:extLst>
          </p:cNvPr>
          <p:cNvSpPr/>
          <p:nvPr userDrawn="1"/>
        </p:nvSpPr>
        <p:spPr>
          <a:xfrm rot="5400000">
            <a:off x="2517066" y="6609766"/>
            <a:ext cx="158232" cy="221873"/>
          </a:xfrm>
          <a:custGeom>
            <a:avLst/>
            <a:gdLst>
              <a:gd name="connsiteX0" fmla="*/ 0 w 213885"/>
              <a:gd name="connsiteY0" fmla="*/ 251580 h 295799"/>
              <a:gd name="connsiteX1" fmla="*/ 0 w 213885"/>
              <a:gd name="connsiteY1" fmla="*/ 44219 h 295799"/>
              <a:gd name="connsiteX2" fmla="*/ 44219 w 213885"/>
              <a:gd name="connsiteY2" fmla="*/ 0 h 295799"/>
              <a:gd name="connsiteX3" fmla="*/ 169666 w 213885"/>
              <a:gd name="connsiteY3" fmla="*/ 0 h 295799"/>
              <a:gd name="connsiteX4" fmla="*/ 213885 w 213885"/>
              <a:gd name="connsiteY4" fmla="*/ 44219 h 295799"/>
              <a:gd name="connsiteX5" fmla="*/ 213885 w 213885"/>
              <a:gd name="connsiteY5" fmla="*/ 251580 h 295799"/>
              <a:gd name="connsiteX6" fmla="*/ 169666 w 213885"/>
              <a:gd name="connsiteY6" fmla="*/ 295799 h 295799"/>
              <a:gd name="connsiteX7" fmla="*/ 44219 w 213885"/>
              <a:gd name="connsiteY7" fmla="*/ 295799 h 295799"/>
              <a:gd name="connsiteX8" fmla="*/ 0 w 213885"/>
              <a:gd name="connsiteY8" fmla="*/ 251580 h 295799"/>
              <a:gd name="connsiteX9" fmla="*/ 26184 w 213885"/>
              <a:gd name="connsiteY9" fmla="*/ 203932 h 295799"/>
              <a:gd name="connsiteX10" fmla="*/ 187699 w 213885"/>
              <a:gd name="connsiteY10" fmla="*/ 203932 h 295799"/>
              <a:gd name="connsiteX11" fmla="*/ 106942 w 213885"/>
              <a:gd name="connsiteY11" fmla="*/ 57929 h 295799"/>
              <a:gd name="connsiteX12" fmla="*/ 26184 w 213885"/>
              <a:gd name="connsiteY12" fmla="*/ 203932 h 2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885" h="295799">
                <a:moveTo>
                  <a:pt x="0" y="251580"/>
                </a:moveTo>
                <a:lnTo>
                  <a:pt x="0" y="44219"/>
                </a:lnTo>
                <a:cubicBezTo>
                  <a:pt x="0" y="19798"/>
                  <a:pt x="19798" y="0"/>
                  <a:pt x="44219" y="0"/>
                </a:cubicBezTo>
                <a:lnTo>
                  <a:pt x="169666" y="0"/>
                </a:lnTo>
                <a:cubicBezTo>
                  <a:pt x="194087" y="0"/>
                  <a:pt x="213885" y="19798"/>
                  <a:pt x="213885" y="44219"/>
                </a:cubicBezTo>
                <a:lnTo>
                  <a:pt x="213885" y="251580"/>
                </a:lnTo>
                <a:cubicBezTo>
                  <a:pt x="213885" y="276001"/>
                  <a:pt x="194087" y="295799"/>
                  <a:pt x="169666" y="295799"/>
                </a:cubicBezTo>
                <a:lnTo>
                  <a:pt x="44219" y="295799"/>
                </a:lnTo>
                <a:cubicBezTo>
                  <a:pt x="19798" y="295799"/>
                  <a:pt x="0" y="276001"/>
                  <a:pt x="0" y="251580"/>
                </a:cubicBezTo>
                <a:close/>
                <a:moveTo>
                  <a:pt x="26184" y="203932"/>
                </a:moveTo>
                <a:lnTo>
                  <a:pt x="187699" y="203932"/>
                </a:lnTo>
                <a:lnTo>
                  <a:pt x="106942" y="57929"/>
                </a:lnTo>
                <a:lnTo>
                  <a:pt x="26184" y="20393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600"/>
          </a:p>
        </p:txBody>
      </p:sp>
      <p:pic>
        <p:nvPicPr>
          <p:cNvPr id="56" name="Graphic 55" descr="Envelope with solid fill">
            <a:extLst>
              <a:ext uri="{FF2B5EF4-FFF2-40B4-BE49-F238E27FC236}">
                <a16:creationId xmlns:a16="http://schemas.microsoft.com/office/drawing/2014/main" id="{06443FC4-241B-F8DC-544F-4EDE5DB49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199" y="6595055"/>
            <a:ext cx="251299" cy="25129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23EC7F-D2DE-4EDC-885F-60CD0307C980}"/>
              </a:ext>
            </a:extLst>
          </p:cNvPr>
          <p:cNvSpPr txBox="1"/>
          <p:nvPr userDrawn="1"/>
        </p:nvSpPr>
        <p:spPr>
          <a:xfrm>
            <a:off x="653416" y="6589898"/>
            <a:ext cx="1658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dit.peppdbappenas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D718D65-9C0F-EA6A-475E-F8583D0DF321}"/>
              </a:ext>
            </a:extLst>
          </p:cNvPr>
          <p:cNvSpPr txBox="1"/>
          <p:nvPr userDrawn="1"/>
        </p:nvSpPr>
        <p:spPr>
          <a:xfrm>
            <a:off x="2752017" y="6589898"/>
            <a:ext cx="1494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noProof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Direktorat PEPPD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3E7307-F146-F274-354A-37A973727AE5}"/>
              </a:ext>
            </a:extLst>
          </p:cNvPr>
          <p:cNvSpPr txBox="1"/>
          <p:nvPr userDrawn="1"/>
        </p:nvSpPr>
        <p:spPr>
          <a:xfrm>
            <a:off x="4654937" y="6589898"/>
            <a:ext cx="18751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peppd.bappenas.go.id</a:t>
            </a:r>
            <a:endParaRPr lang="en-ID" sz="1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53EA9B8-D855-6A2A-A93A-6ADBD953D70D}"/>
              </a:ext>
            </a:extLst>
          </p:cNvPr>
          <p:cNvSpPr txBox="1"/>
          <p:nvPr userDrawn="1"/>
        </p:nvSpPr>
        <p:spPr>
          <a:xfrm>
            <a:off x="6840496" y="6589898"/>
            <a:ext cx="22297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dit.peppd@bappenas.go.id</a:t>
            </a:r>
            <a:endParaRPr lang="en-ID" sz="1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2DC9ADF-1AB7-F4B7-7FD8-F80BE9A27623}"/>
              </a:ext>
            </a:extLst>
          </p:cNvPr>
          <p:cNvSpPr/>
          <p:nvPr userDrawn="1"/>
        </p:nvSpPr>
        <p:spPr>
          <a:xfrm>
            <a:off x="64296" y="128054"/>
            <a:ext cx="9531865" cy="525731"/>
          </a:xfrm>
          <a:custGeom>
            <a:avLst/>
            <a:gdLst>
              <a:gd name="connsiteX0" fmla="*/ 269548 w 9122114"/>
              <a:gd name="connsiteY0" fmla="*/ 0 h 582277"/>
              <a:gd name="connsiteX1" fmla="*/ 1583162 w 9122114"/>
              <a:gd name="connsiteY1" fmla="*/ 0 h 582277"/>
              <a:gd name="connsiteX2" fmla="*/ 1618803 w 9122114"/>
              <a:gd name="connsiteY2" fmla="*/ 3593 h 582277"/>
              <a:gd name="connsiteX3" fmla="*/ 8410383 w 9122114"/>
              <a:gd name="connsiteY3" fmla="*/ 8298 h 582277"/>
              <a:gd name="connsiteX4" fmla="*/ 8658261 w 9122114"/>
              <a:gd name="connsiteY4" fmla="*/ 13060 h 582277"/>
              <a:gd name="connsiteX5" fmla="*/ 9122114 w 9122114"/>
              <a:gd name="connsiteY5" fmla="*/ 582277 h 582277"/>
              <a:gd name="connsiteX6" fmla="*/ 1583162 w 9122114"/>
              <a:gd name="connsiteY6" fmla="*/ 582277 h 582277"/>
              <a:gd name="connsiteX7" fmla="*/ 1533814 w 9122114"/>
              <a:gd name="connsiteY7" fmla="*/ 582277 h 582277"/>
              <a:gd name="connsiteX8" fmla="*/ 1388253 w 9122114"/>
              <a:gd name="connsiteY8" fmla="*/ 582277 h 582277"/>
              <a:gd name="connsiteX9" fmla="*/ 352091 w 9122114"/>
              <a:gd name="connsiteY9" fmla="*/ 582277 h 582277"/>
              <a:gd name="connsiteX10" fmla="*/ 269548 w 9122114"/>
              <a:gd name="connsiteY10" fmla="*/ 582277 h 582277"/>
              <a:gd name="connsiteX11" fmla="*/ 0 w 9122114"/>
              <a:gd name="connsiteY11" fmla="*/ 312729 h 582277"/>
              <a:gd name="connsiteX12" fmla="*/ 0 w 9122114"/>
              <a:gd name="connsiteY12" fmla="*/ 269548 h 582277"/>
              <a:gd name="connsiteX13" fmla="*/ 269548 w 9122114"/>
              <a:gd name="connsiteY13" fmla="*/ 0 h 582277"/>
              <a:gd name="connsiteX0" fmla="*/ 269548 w 9122114"/>
              <a:gd name="connsiteY0" fmla="*/ 0 h 582277"/>
              <a:gd name="connsiteX1" fmla="*/ 1583162 w 9122114"/>
              <a:gd name="connsiteY1" fmla="*/ 0 h 582277"/>
              <a:gd name="connsiteX2" fmla="*/ 8410383 w 9122114"/>
              <a:gd name="connsiteY2" fmla="*/ 8298 h 582277"/>
              <a:gd name="connsiteX3" fmla="*/ 8658261 w 9122114"/>
              <a:gd name="connsiteY3" fmla="*/ 13060 h 582277"/>
              <a:gd name="connsiteX4" fmla="*/ 9122114 w 9122114"/>
              <a:gd name="connsiteY4" fmla="*/ 582277 h 582277"/>
              <a:gd name="connsiteX5" fmla="*/ 1583162 w 9122114"/>
              <a:gd name="connsiteY5" fmla="*/ 582277 h 582277"/>
              <a:gd name="connsiteX6" fmla="*/ 1533814 w 9122114"/>
              <a:gd name="connsiteY6" fmla="*/ 582277 h 582277"/>
              <a:gd name="connsiteX7" fmla="*/ 1388253 w 9122114"/>
              <a:gd name="connsiteY7" fmla="*/ 582277 h 582277"/>
              <a:gd name="connsiteX8" fmla="*/ 352091 w 9122114"/>
              <a:gd name="connsiteY8" fmla="*/ 582277 h 582277"/>
              <a:gd name="connsiteX9" fmla="*/ 269548 w 9122114"/>
              <a:gd name="connsiteY9" fmla="*/ 582277 h 582277"/>
              <a:gd name="connsiteX10" fmla="*/ 0 w 9122114"/>
              <a:gd name="connsiteY10" fmla="*/ 312729 h 582277"/>
              <a:gd name="connsiteX11" fmla="*/ 0 w 9122114"/>
              <a:gd name="connsiteY11" fmla="*/ 269548 h 582277"/>
              <a:gd name="connsiteX12" fmla="*/ 269548 w 9122114"/>
              <a:gd name="connsiteY12" fmla="*/ 0 h 582277"/>
              <a:gd name="connsiteX0" fmla="*/ 269548 w 9122114"/>
              <a:gd name="connsiteY0" fmla="*/ 0 h 582277"/>
              <a:gd name="connsiteX1" fmla="*/ 8410383 w 9122114"/>
              <a:gd name="connsiteY1" fmla="*/ 8298 h 582277"/>
              <a:gd name="connsiteX2" fmla="*/ 8658261 w 9122114"/>
              <a:gd name="connsiteY2" fmla="*/ 13060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0383 w 9122114"/>
              <a:gd name="connsiteY1" fmla="*/ 3535 h 582277"/>
              <a:gd name="connsiteX2" fmla="*/ 8658261 w 9122114"/>
              <a:gd name="connsiteY2" fmla="*/ 13060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21123 h 603400"/>
              <a:gd name="connsiteX1" fmla="*/ 4244400 w 9122114"/>
              <a:gd name="connsiteY1" fmla="*/ 0 h 603400"/>
              <a:gd name="connsiteX2" fmla="*/ 8410383 w 9122114"/>
              <a:gd name="connsiteY2" fmla="*/ 24658 h 603400"/>
              <a:gd name="connsiteX3" fmla="*/ 8658261 w 9122114"/>
              <a:gd name="connsiteY3" fmla="*/ 34183 h 603400"/>
              <a:gd name="connsiteX4" fmla="*/ 9122114 w 9122114"/>
              <a:gd name="connsiteY4" fmla="*/ 603400 h 603400"/>
              <a:gd name="connsiteX5" fmla="*/ 1583162 w 9122114"/>
              <a:gd name="connsiteY5" fmla="*/ 603400 h 603400"/>
              <a:gd name="connsiteX6" fmla="*/ 1533814 w 9122114"/>
              <a:gd name="connsiteY6" fmla="*/ 603400 h 603400"/>
              <a:gd name="connsiteX7" fmla="*/ 1388253 w 9122114"/>
              <a:gd name="connsiteY7" fmla="*/ 603400 h 603400"/>
              <a:gd name="connsiteX8" fmla="*/ 352091 w 9122114"/>
              <a:gd name="connsiteY8" fmla="*/ 603400 h 603400"/>
              <a:gd name="connsiteX9" fmla="*/ 269548 w 9122114"/>
              <a:gd name="connsiteY9" fmla="*/ 603400 h 603400"/>
              <a:gd name="connsiteX10" fmla="*/ 0 w 9122114"/>
              <a:gd name="connsiteY10" fmla="*/ 333852 h 603400"/>
              <a:gd name="connsiteX11" fmla="*/ 0 w 9122114"/>
              <a:gd name="connsiteY11" fmla="*/ 290671 h 603400"/>
              <a:gd name="connsiteX12" fmla="*/ 269548 w 9122114"/>
              <a:gd name="connsiteY12" fmla="*/ 21123 h 603400"/>
              <a:gd name="connsiteX0" fmla="*/ 269548 w 9122114"/>
              <a:gd name="connsiteY0" fmla="*/ 0 h 582277"/>
              <a:gd name="connsiteX1" fmla="*/ 8410383 w 9122114"/>
              <a:gd name="connsiteY1" fmla="*/ 3535 h 582277"/>
              <a:gd name="connsiteX2" fmla="*/ 8658261 w 9122114"/>
              <a:gd name="connsiteY2" fmla="*/ 13060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58261 w 9122114"/>
              <a:gd name="connsiteY2" fmla="*/ 13060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67304 w 9122114"/>
              <a:gd name="connsiteY2" fmla="*/ 4016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  <a:gd name="connsiteX0" fmla="*/ 269548 w 9122114"/>
              <a:gd name="connsiteY0" fmla="*/ 0 h 582277"/>
              <a:gd name="connsiteX1" fmla="*/ 8411890 w 9122114"/>
              <a:gd name="connsiteY1" fmla="*/ 521 h 582277"/>
              <a:gd name="connsiteX2" fmla="*/ 8699153 w 9122114"/>
              <a:gd name="connsiteY2" fmla="*/ 6653 h 582277"/>
              <a:gd name="connsiteX3" fmla="*/ 9122114 w 9122114"/>
              <a:gd name="connsiteY3" fmla="*/ 582277 h 582277"/>
              <a:gd name="connsiteX4" fmla="*/ 1583162 w 9122114"/>
              <a:gd name="connsiteY4" fmla="*/ 582277 h 582277"/>
              <a:gd name="connsiteX5" fmla="*/ 1533814 w 9122114"/>
              <a:gd name="connsiteY5" fmla="*/ 582277 h 582277"/>
              <a:gd name="connsiteX6" fmla="*/ 1388253 w 9122114"/>
              <a:gd name="connsiteY6" fmla="*/ 582277 h 582277"/>
              <a:gd name="connsiteX7" fmla="*/ 352091 w 9122114"/>
              <a:gd name="connsiteY7" fmla="*/ 582277 h 582277"/>
              <a:gd name="connsiteX8" fmla="*/ 269548 w 9122114"/>
              <a:gd name="connsiteY8" fmla="*/ 582277 h 582277"/>
              <a:gd name="connsiteX9" fmla="*/ 0 w 9122114"/>
              <a:gd name="connsiteY9" fmla="*/ 312729 h 582277"/>
              <a:gd name="connsiteX10" fmla="*/ 0 w 9122114"/>
              <a:gd name="connsiteY10" fmla="*/ 269548 h 582277"/>
              <a:gd name="connsiteX11" fmla="*/ 269548 w 9122114"/>
              <a:gd name="connsiteY11" fmla="*/ 0 h 58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2114" h="582277">
                <a:moveTo>
                  <a:pt x="269548" y="0"/>
                </a:moveTo>
                <a:lnTo>
                  <a:pt x="8411890" y="521"/>
                </a:lnTo>
                <a:cubicBezTo>
                  <a:pt x="8541346" y="1314"/>
                  <a:pt x="8619702" y="3479"/>
                  <a:pt x="8699153" y="6653"/>
                </a:cubicBezTo>
                <a:cubicBezTo>
                  <a:pt x="8952570" y="12507"/>
                  <a:pt x="8900970" y="487019"/>
                  <a:pt x="9122114" y="582277"/>
                </a:cubicBezTo>
                <a:lnTo>
                  <a:pt x="1583162" y="582277"/>
                </a:lnTo>
                <a:lnTo>
                  <a:pt x="1533814" y="582277"/>
                </a:lnTo>
                <a:lnTo>
                  <a:pt x="1388253" y="582277"/>
                </a:lnTo>
                <a:lnTo>
                  <a:pt x="352091" y="582277"/>
                </a:lnTo>
                <a:lnTo>
                  <a:pt x="269548" y="582277"/>
                </a:lnTo>
                <a:cubicBezTo>
                  <a:pt x="120681" y="582277"/>
                  <a:pt x="0" y="461596"/>
                  <a:pt x="0" y="312729"/>
                </a:cubicBezTo>
                <a:lnTo>
                  <a:pt x="0" y="269548"/>
                </a:lnTo>
                <a:cubicBezTo>
                  <a:pt x="0" y="120681"/>
                  <a:pt x="120681" y="0"/>
                  <a:pt x="269548" y="0"/>
                </a:cubicBezTo>
                <a:close/>
              </a:path>
            </a:pathLst>
          </a:custGeom>
          <a:solidFill>
            <a:srgbClr val="84D2E4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185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1E87C7F-DC4F-C19D-A58E-7B9495D5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435" y="168456"/>
            <a:ext cx="8861577" cy="438504"/>
          </a:xfrm>
          <a:prstGeom prst="rect">
            <a:avLst/>
          </a:prstGeom>
        </p:spPr>
        <p:txBody>
          <a:bodyPr anchor="ctr" anchorCtr="0"/>
          <a:lstStyle>
            <a:lvl1pPr>
              <a:defRPr sz="2701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pic>
        <p:nvPicPr>
          <p:cNvPr id="10" name="Picture 9" descr="A collage of images of children playing guitar&#10;&#10;Description automatically generated">
            <a:extLst>
              <a:ext uri="{FF2B5EF4-FFF2-40B4-BE49-F238E27FC236}">
                <a16:creationId xmlns:a16="http://schemas.microsoft.com/office/drawing/2014/main" id="{FE3DA6D2-25B3-7104-B764-C86C22123D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1" y="5904659"/>
            <a:ext cx="1745350" cy="961925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0C47BF-6017-B161-0ECE-4800DE7E4444}"/>
              </a:ext>
            </a:extLst>
          </p:cNvPr>
          <p:cNvSpPr/>
          <p:nvPr userDrawn="1"/>
        </p:nvSpPr>
        <p:spPr>
          <a:xfrm>
            <a:off x="9220756" y="-2785"/>
            <a:ext cx="2971247" cy="740587"/>
          </a:xfrm>
          <a:custGeom>
            <a:avLst/>
            <a:gdLst>
              <a:gd name="connsiteX0" fmla="*/ 0 w 3859548"/>
              <a:gd name="connsiteY0" fmla="*/ 0 h 1348565"/>
              <a:gd name="connsiteX1" fmla="*/ 3859548 w 3859548"/>
              <a:gd name="connsiteY1" fmla="*/ 0 h 1348565"/>
              <a:gd name="connsiteX2" fmla="*/ 3859548 w 3859548"/>
              <a:gd name="connsiteY2" fmla="*/ 1348565 h 1348565"/>
              <a:gd name="connsiteX3" fmla="*/ 1457934 w 3859548"/>
              <a:gd name="connsiteY3" fmla="*/ 1348565 h 1348565"/>
              <a:gd name="connsiteX4" fmla="*/ 131796 w 3859548"/>
              <a:gd name="connsiteY4" fmla="*/ 56766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247884 w 3975636"/>
              <a:gd name="connsiteY4" fmla="*/ 56766 h 1348565"/>
              <a:gd name="connsiteX5" fmla="*/ 0 w 3975636"/>
              <a:gd name="connsiteY5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279545 w 3975636"/>
              <a:gd name="connsiteY4" fmla="*/ 185201 h 1348565"/>
              <a:gd name="connsiteX5" fmla="*/ 0 w 3975636"/>
              <a:gd name="connsiteY5" fmla="*/ 0 h 1348565"/>
              <a:gd name="connsiteX0" fmla="*/ 74509 w 4050145"/>
              <a:gd name="connsiteY0" fmla="*/ 0 h 1348565"/>
              <a:gd name="connsiteX1" fmla="*/ 4050145 w 4050145"/>
              <a:gd name="connsiteY1" fmla="*/ 0 h 1348565"/>
              <a:gd name="connsiteX2" fmla="*/ 4050145 w 4050145"/>
              <a:gd name="connsiteY2" fmla="*/ 1348565 h 1348565"/>
              <a:gd name="connsiteX3" fmla="*/ 1648531 w 4050145"/>
              <a:gd name="connsiteY3" fmla="*/ 1348565 h 1348565"/>
              <a:gd name="connsiteX4" fmla="*/ 74509 w 4050145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52127"/>
              <a:gd name="connsiteX1" fmla="*/ 3975636 w 3975636"/>
              <a:gd name="connsiteY1" fmla="*/ 0 h 1352127"/>
              <a:gd name="connsiteX2" fmla="*/ 3975636 w 3975636"/>
              <a:gd name="connsiteY2" fmla="*/ 1348565 h 1352127"/>
              <a:gd name="connsiteX3" fmla="*/ 1574022 w 3975636"/>
              <a:gd name="connsiteY3" fmla="*/ 1348565 h 1352127"/>
              <a:gd name="connsiteX4" fmla="*/ 0 w 3975636"/>
              <a:gd name="connsiteY4" fmla="*/ 0 h 1352127"/>
              <a:gd name="connsiteX0" fmla="*/ 0 w 3975636"/>
              <a:gd name="connsiteY0" fmla="*/ 0 h 1351534"/>
              <a:gd name="connsiteX1" fmla="*/ 3975636 w 3975636"/>
              <a:gd name="connsiteY1" fmla="*/ 0 h 1351534"/>
              <a:gd name="connsiteX2" fmla="*/ 3975636 w 3975636"/>
              <a:gd name="connsiteY2" fmla="*/ 1348565 h 1351534"/>
              <a:gd name="connsiteX3" fmla="*/ 1574022 w 3975636"/>
              <a:gd name="connsiteY3" fmla="*/ 1348565 h 1351534"/>
              <a:gd name="connsiteX4" fmla="*/ 0 w 3975636"/>
              <a:gd name="connsiteY4" fmla="*/ 0 h 1351534"/>
              <a:gd name="connsiteX0" fmla="*/ 0 w 3975636"/>
              <a:gd name="connsiteY0" fmla="*/ 0 h 1351053"/>
              <a:gd name="connsiteX1" fmla="*/ 3975636 w 3975636"/>
              <a:gd name="connsiteY1" fmla="*/ 0 h 1351053"/>
              <a:gd name="connsiteX2" fmla="*/ 3975636 w 3975636"/>
              <a:gd name="connsiteY2" fmla="*/ 1348565 h 1351053"/>
              <a:gd name="connsiteX3" fmla="*/ 1574022 w 3975636"/>
              <a:gd name="connsiteY3" fmla="*/ 1348565 h 1351053"/>
              <a:gd name="connsiteX4" fmla="*/ 0 w 3975636"/>
              <a:gd name="connsiteY4" fmla="*/ 0 h 1351053"/>
              <a:gd name="connsiteX0" fmla="*/ 0 w 3975636"/>
              <a:gd name="connsiteY0" fmla="*/ 0 h 1351332"/>
              <a:gd name="connsiteX1" fmla="*/ 3975636 w 3975636"/>
              <a:gd name="connsiteY1" fmla="*/ 0 h 1351332"/>
              <a:gd name="connsiteX2" fmla="*/ 3975636 w 3975636"/>
              <a:gd name="connsiteY2" fmla="*/ 1348565 h 1351332"/>
              <a:gd name="connsiteX3" fmla="*/ 1574022 w 3975636"/>
              <a:gd name="connsiteY3" fmla="*/ 1348565 h 1351332"/>
              <a:gd name="connsiteX4" fmla="*/ 0 w 3975636"/>
              <a:gd name="connsiteY4" fmla="*/ 0 h 1351332"/>
              <a:gd name="connsiteX0" fmla="*/ 0 w 3975636"/>
              <a:gd name="connsiteY0" fmla="*/ 0 h 1350802"/>
              <a:gd name="connsiteX1" fmla="*/ 3975636 w 3975636"/>
              <a:gd name="connsiteY1" fmla="*/ 0 h 1350802"/>
              <a:gd name="connsiteX2" fmla="*/ 3975636 w 3975636"/>
              <a:gd name="connsiteY2" fmla="*/ 1348565 h 1350802"/>
              <a:gd name="connsiteX3" fmla="*/ 1574022 w 3975636"/>
              <a:gd name="connsiteY3" fmla="*/ 1348565 h 1350802"/>
              <a:gd name="connsiteX4" fmla="*/ 0 w 3975636"/>
              <a:gd name="connsiteY4" fmla="*/ 0 h 1350802"/>
              <a:gd name="connsiteX0" fmla="*/ 0 w 3975636"/>
              <a:gd name="connsiteY0" fmla="*/ 0 h 1350780"/>
              <a:gd name="connsiteX1" fmla="*/ 3975636 w 3975636"/>
              <a:gd name="connsiteY1" fmla="*/ 0 h 1350780"/>
              <a:gd name="connsiteX2" fmla="*/ 3975636 w 3975636"/>
              <a:gd name="connsiteY2" fmla="*/ 1348565 h 1350780"/>
              <a:gd name="connsiteX3" fmla="*/ 1574022 w 3975636"/>
              <a:gd name="connsiteY3" fmla="*/ 1348565 h 1350780"/>
              <a:gd name="connsiteX4" fmla="*/ 0 w 3975636"/>
              <a:gd name="connsiteY4" fmla="*/ 0 h 1350780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644"/>
              <a:gd name="connsiteX1" fmla="*/ 3975636 w 3975636"/>
              <a:gd name="connsiteY1" fmla="*/ 0 h 1348644"/>
              <a:gd name="connsiteX2" fmla="*/ 3975636 w 3975636"/>
              <a:gd name="connsiteY2" fmla="*/ 1348565 h 1348644"/>
              <a:gd name="connsiteX3" fmla="*/ 1574022 w 3975636"/>
              <a:gd name="connsiteY3" fmla="*/ 1348565 h 1348644"/>
              <a:gd name="connsiteX4" fmla="*/ 0 w 3975636"/>
              <a:gd name="connsiteY4" fmla="*/ 0 h 1348644"/>
              <a:gd name="connsiteX0" fmla="*/ 0 w 3975636"/>
              <a:gd name="connsiteY0" fmla="*/ 0 h 1348659"/>
              <a:gd name="connsiteX1" fmla="*/ 3975636 w 3975636"/>
              <a:gd name="connsiteY1" fmla="*/ 0 h 1348659"/>
              <a:gd name="connsiteX2" fmla="*/ 3975636 w 3975636"/>
              <a:gd name="connsiteY2" fmla="*/ 1348565 h 1348659"/>
              <a:gd name="connsiteX3" fmla="*/ 1574022 w 3975636"/>
              <a:gd name="connsiteY3" fmla="*/ 1348565 h 1348659"/>
              <a:gd name="connsiteX4" fmla="*/ 0 w 3975636"/>
              <a:gd name="connsiteY4" fmla="*/ 0 h 1348659"/>
              <a:gd name="connsiteX0" fmla="*/ 0 w 3975636"/>
              <a:gd name="connsiteY0" fmla="*/ 0 h 1353358"/>
              <a:gd name="connsiteX1" fmla="*/ 3975636 w 3975636"/>
              <a:gd name="connsiteY1" fmla="*/ 0 h 1353358"/>
              <a:gd name="connsiteX2" fmla="*/ 3975636 w 3975636"/>
              <a:gd name="connsiteY2" fmla="*/ 1348565 h 1353358"/>
              <a:gd name="connsiteX3" fmla="*/ 1574022 w 3975636"/>
              <a:gd name="connsiteY3" fmla="*/ 1348565 h 1353358"/>
              <a:gd name="connsiteX4" fmla="*/ 0 w 3975636"/>
              <a:gd name="connsiteY4" fmla="*/ 0 h 1353358"/>
              <a:gd name="connsiteX0" fmla="*/ 0 w 3975636"/>
              <a:gd name="connsiteY0" fmla="*/ 0 h 1353043"/>
              <a:gd name="connsiteX1" fmla="*/ 3975636 w 3975636"/>
              <a:gd name="connsiteY1" fmla="*/ 0 h 1353043"/>
              <a:gd name="connsiteX2" fmla="*/ 3975636 w 3975636"/>
              <a:gd name="connsiteY2" fmla="*/ 1348565 h 1353043"/>
              <a:gd name="connsiteX3" fmla="*/ 1574022 w 3975636"/>
              <a:gd name="connsiteY3" fmla="*/ 1348565 h 1353043"/>
              <a:gd name="connsiteX4" fmla="*/ 0 w 3975636"/>
              <a:gd name="connsiteY4" fmla="*/ 0 h 1353043"/>
              <a:gd name="connsiteX0" fmla="*/ 0 w 3975636"/>
              <a:gd name="connsiteY0" fmla="*/ 0 h 1353438"/>
              <a:gd name="connsiteX1" fmla="*/ 3975636 w 3975636"/>
              <a:gd name="connsiteY1" fmla="*/ 0 h 1353438"/>
              <a:gd name="connsiteX2" fmla="*/ 3975636 w 3975636"/>
              <a:gd name="connsiteY2" fmla="*/ 1348565 h 1353438"/>
              <a:gd name="connsiteX3" fmla="*/ 1574022 w 3975636"/>
              <a:gd name="connsiteY3" fmla="*/ 1348565 h 1353438"/>
              <a:gd name="connsiteX4" fmla="*/ 0 w 3975636"/>
              <a:gd name="connsiteY4" fmla="*/ 0 h 1353438"/>
              <a:gd name="connsiteX0" fmla="*/ 0 w 3975636"/>
              <a:gd name="connsiteY0" fmla="*/ 0 h 1352687"/>
              <a:gd name="connsiteX1" fmla="*/ 3975636 w 3975636"/>
              <a:gd name="connsiteY1" fmla="*/ 0 h 1352687"/>
              <a:gd name="connsiteX2" fmla="*/ 3975636 w 3975636"/>
              <a:gd name="connsiteY2" fmla="*/ 1348565 h 1352687"/>
              <a:gd name="connsiteX3" fmla="*/ 1574022 w 3975636"/>
              <a:gd name="connsiteY3" fmla="*/ 1348565 h 1352687"/>
              <a:gd name="connsiteX4" fmla="*/ 0 w 3975636"/>
              <a:gd name="connsiteY4" fmla="*/ 0 h 1352687"/>
              <a:gd name="connsiteX0" fmla="*/ 0 w 3975636"/>
              <a:gd name="connsiteY0" fmla="*/ 0 h 1352745"/>
              <a:gd name="connsiteX1" fmla="*/ 3975636 w 3975636"/>
              <a:gd name="connsiteY1" fmla="*/ 0 h 1352745"/>
              <a:gd name="connsiteX2" fmla="*/ 3975636 w 3975636"/>
              <a:gd name="connsiteY2" fmla="*/ 1348565 h 1352745"/>
              <a:gd name="connsiteX3" fmla="*/ 1574022 w 3975636"/>
              <a:gd name="connsiteY3" fmla="*/ 1348565 h 1352745"/>
              <a:gd name="connsiteX4" fmla="*/ 0 w 3975636"/>
              <a:gd name="connsiteY4" fmla="*/ 0 h 1352745"/>
              <a:gd name="connsiteX0" fmla="*/ 0 w 3975636"/>
              <a:gd name="connsiteY0" fmla="*/ 0 h 1352745"/>
              <a:gd name="connsiteX1" fmla="*/ 3975636 w 3975636"/>
              <a:gd name="connsiteY1" fmla="*/ 0 h 1352745"/>
              <a:gd name="connsiteX2" fmla="*/ 3975636 w 3975636"/>
              <a:gd name="connsiteY2" fmla="*/ 1348565 h 1352745"/>
              <a:gd name="connsiteX3" fmla="*/ 1574022 w 3975636"/>
              <a:gd name="connsiteY3" fmla="*/ 1348565 h 1352745"/>
              <a:gd name="connsiteX4" fmla="*/ 0 w 3975636"/>
              <a:gd name="connsiteY4" fmla="*/ 0 h 1352745"/>
              <a:gd name="connsiteX0" fmla="*/ 0 w 3975636"/>
              <a:gd name="connsiteY0" fmla="*/ 0 h 1352847"/>
              <a:gd name="connsiteX1" fmla="*/ 3975636 w 3975636"/>
              <a:gd name="connsiteY1" fmla="*/ 0 h 1352847"/>
              <a:gd name="connsiteX2" fmla="*/ 3975636 w 3975636"/>
              <a:gd name="connsiteY2" fmla="*/ 1348565 h 1352847"/>
              <a:gd name="connsiteX3" fmla="*/ 1574022 w 3975636"/>
              <a:gd name="connsiteY3" fmla="*/ 1348565 h 1352847"/>
              <a:gd name="connsiteX4" fmla="*/ 0 w 3975636"/>
              <a:gd name="connsiteY4" fmla="*/ 0 h 1352847"/>
              <a:gd name="connsiteX0" fmla="*/ 0 w 3975636"/>
              <a:gd name="connsiteY0" fmla="*/ 0 h 1352910"/>
              <a:gd name="connsiteX1" fmla="*/ 3975636 w 3975636"/>
              <a:gd name="connsiteY1" fmla="*/ 0 h 1352910"/>
              <a:gd name="connsiteX2" fmla="*/ 3975636 w 3975636"/>
              <a:gd name="connsiteY2" fmla="*/ 1348565 h 1352910"/>
              <a:gd name="connsiteX3" fmla="*/ 1574022 w 3975636"/>
              <a:gd name="connsiteY3" fmla="*/ 1348565 h 1352910"/>
              <a:gd name="connsiteX4" fmla="*/ 0 w 3975636"/>
              <a:gd name="connsiteY4" fmla="*/ 0 h 1352910"/>
              <a:gd name="connsiteX0" fmla="*/ 0 w 3975636"/>
              <a:gd name="connsiteY0" fmla="*/ 0 h 1353065"/>
              <a:gd name="connsiteX1" fmla="*/ 3975636 w 3975636"/>
              <a:gd name="connsiteY1" fmla="*/ 0 h 1353065"/>
              <a:gd name="connsiteX2" fmla="*/ 3975636 w 3975636"/>
              <a:gd name="connsiteY2" fmla="*/ 1348565 h 1353065"/>
              <a:gd name="connsiteX3" fmla="*/ 1574022 w 3975636"/>
              <a:gd name="connsiteY3" fmla="*/ 1348565 h 1353065"/>
              <a:gd name="connsiteX4" fmla="*/ 0 w 3975636"/>
              <a:gd name="connsiteY4" fmla="*/ 0 h 13530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489025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489025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04039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04039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04039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04039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04039 h 1348565"/>
              <a:gd name="connsiteX4" fmla="*/ 0 w 3975636"/>
              <a:gd name="connsiteY4" fmla="*/ 0 h 1348565"/>
              <a:gd name="connsiteX0" fmla="*/ 0 w 3897594"/>
              <a:gd name="connsiteY0" fmla="*/ 0 h 1348565"/>
              <a:gd name="connsiteX1" fmla="*/ 3897594 w 3897594"/>
              <a:gd name="connsiteY1" fmla="*/ 0 h 1348565"/>
              <a:gd name="connsiteX2" fmla="*/ 3897594 w 3897594"/>
              <a:gd name="connsiteY2" fmla="*/ 1348565 h 1348565"/>
              <a:gd name="connsiteX3" fmla="*/ 1302377 w 3897594"/>
              <a:gd name="connsiteY3" fmla="*/ 1304039 h 1348565"/>
              <a:gd name="connsiteX4" fmla="*/ 0 w 3897594"/>
              <a:gd name="connsiteY4" fmla="*/ 0 h 1348565"/>
              <a:gd name="connsiteX0" fmla="*/ 0 w 3830701"/>
              <a:gd name="connsiteY0" fmla="*/ 0 h 1348565"/>
              <a:gd name="connsiteX1" fmla="*/ 3830701 w 3830701"/>
              <a:gd name="connsiteY1" fmla="*/ 0 h 1348565"/>
              <a:gd name="connsiteX2" fmla="*/ 3830701 w 3830701"/>
              <a:gd name="connsiteY2" fmla="*/ 1348565 h 1348565"/>
              <a:gd name="connsiteX3" fmla="*/ 1235484 w 3830701"/>
              <a:gd name="connsiteY3" fmla="*/ 1304039 h 1348565"/>
              <a:gd name="connsiteX4" fmla="*/ 0 w 3830701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63355 w 3858572"/>
              <a:gd name="connsiteY3" fmla="*/ 1304039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63355 w 3858572"/>
              <a:gd name="connsiteY3" fmla="*/ 1304039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63355 w 3858572"/>
              <a:gd name="connsiteY3" fmla="*/ 1304039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0150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0150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20150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  <a:gd name="connsiteX0" fmla="*/ 0 w 3858572"/>
              <a:gd name="connsiteY0" fmla="*/ 0 h 1348565"/>
              <a:gd name="connsiteX1" fmla="*/ 3858572 w 3858572"/>
              <a:gd name="connsiteY1" fmla="*/ 0 h 1348565"/>
              <a:gd name="connsiteX2" fmla="*/ 3858572 w 3858572"/>
              <a:gd name="connsiteY2" fmla="*/ 1348565 h 1348565"/>
              <a:gd name="connsiteX3" fmla="*/ 1083997 w 3858572"/>
              <a:gd name="connsiteY3" fmla="*/ 1295366 h 1348565"/>
              <a:gd name="connsiteX4" fmla="*/ 0 w 3858572"/>
              <a:gd name="connsiteY4" fmla="*/ 0 h 134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58572" h="1348565">
                <a:moveTo>
                  <a:pt x="0" y="0"/>
                </a:moveTo>
                <a:lnTo>
                  <a:pt x="3858572" y="0"/>
                </a:lnTo>
                <a:lnTo>
                  <a:pt x="3858572" y="1348565"/>
                </a:lnTo>
                <a:lnTo>
                  <a:pt x="1083997" y="1295366"/>
                </a:lnTo>
                <a:cubicBezTo>
                  <a:pt x="236484" y="1213389"/>
                  <a:pt x="595533" y="93077"/>
                  <a:pt x="0" y="0"/>
                </a:cubicBezTo>
                <a:close/>
              </a:path>
            </a:pathLst>
          </a:cu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185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7BB7C26-A9C2-8497-DAEB-9DC571C1D449}"/>
              </a:ext>
            </a:extLst>
          </p:cNvPr>
          <p:cNvSpPr/>
          <p:nvPr userDrawn="1"/>
        </p:nvSpPr>
        <p:spPr>
          <a:xfrm>
            <a:off x="9226821" y="-2787"/>
            <a:ext cx="2965177" cy="668101"/>
          </a:xfrm>
          <a:custGeom>
            <a:avLst/>
            <a:gdLst>
              <a:gd name="connsiteX0" fmla="*/ 0 w 3859548"/>
              <a:gd name="connsiteY0" fmla="*/ 0 h 1348565"/>
              <a:gd name="connsiteX1" fmla="*/ 3859548 w 3859548"/>
              <a:gd name="connsiteY1" fmla="*/ 0 h 1348565"/>
              <a:gd name="connsiteX2" fmla="*/ 3859548 w 3859548"/>
              <a:gd name="connsiteY2" fmla="*/ 1348565 h 1348565"/>
              <a:gd name="connsiteX3" fmla="*/ 1457934 w 3859548"/>
              <a:gd name="connsiteY3" fmla="*/ 1348565 h 1348565"/>
              <a:gd name="connsiteX4" fmla="*/ 131796 w 3859548"/>
              <a:gd name="connsiteY4" fmla="*/ 56766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247884 w 3975636"/>
              <a:gd name="connsiteY4" fmla="*/ 56766 h 1348565"/>
              <a:gd name="connsiteX5" fmla="*/ 0 w 3975636"/>
              <a:gd name="connsiteY5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279545 w 3975636"/>
              <a:gd name="connsiteY4" fmla="*/ 185201 h 1348565"/>
              <a:gd name="connsiteX5" fmla="*/ 0 w 3975636"/>
              <a:gd name="connsiteY5" fmla="*/ 0 h 1348565"/>
              <a:gd name="connsiteX0" fmla="*/ 74509 w 4050145"/>
              <a:gd name="connsiteY0" fmla="*/ 0 h 1348565"/>
              <a:gd name="connsiteX1" fmla="*/ 4050145 w 4050145"/>
              <a:gd name="connsiteY1" fmla="*/ 0 h 1348565"/>
              <a:gd name="connsiteX2" fmla="*/ 4050145 w 4050145"/>
              <a:gd name="connsiteY2" fmla="*/ 1348565 h 1348565"/>
              <a:gd name="connsiteX3" fmla="*/ 1648531 w 4050145"/>
              <a:gd name="connsiteY3" fmla="*/ 1348565 h 1348565"/>
              <a:gd name="connsiteX4" fmla="*/ 74509 w 4050145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52127"/>
              <a:gd name="connsiteX1" fmla="*/ 3975636 w 3975636"/>
              <a:gd name="connsiteY1" fmla="*/ 0 h 1352127"/>
              <a:gd name="connsiteX2" fmla="*/ 3975636 w 3975636"/>
              <a:gd name="connsiteY2" fmla="*/ 1348565 h 1352127"/>
              <a:gd name="connsiteX3" fmla="*/ 1574022 w 3975636"/>
              <a:gd name="connsiteY3" fmla="*/ 1348565 h 1352127"/>
              <a:gd name="connsiteX4" fmla="*/ 0 w 3975636"/>
              <a:gd name="connsiteY4" fmla="*/ 0 h 1352127"/>
              <a:gd name="connsiteX0" fmla="*/ 0 w 3975636"/>
              <a:gd name="connsiteY0" fmla="*/ 0 h 1351534"/>
              <a:gd name="connsiteX1" fmla="*/ 3975636 w 3975636"/>
              <a:gd name="connsiteY1" fmla="*/ 0 h 1351534"/>
              <a:gd name="connsiteX2" fmla="*/ 3975636 w 3975636"/>
              <a:gd name="connsiteY2" fmla="*/ 1348565 h 1351534"/>
              <a:gd name="connsiteX3" fmla="*/ 1574022 w 3975636"/>
              <a:gd name="connsiteY3" fmla="*/ 1348565 h 1351534"/>
              <a:gd name="connsiteX4" fmla="*/ 0 w 3975636"/>
              <a:gd name="connsiteY4" fmla="*/ 0 h 1351534"/>
              <a:gd name="connsiteX0" fmla="*/ 0 w 3975636"/>
              <a:gd name="connsiteY0" fmla="*/ 0 h 1351053"/>
              <a:gd name="connsiteX1" fmla="*/ 3975636 w 3975636"/>
              <a:gd name="connsiteY1" fmla="*/ 0 h 1351053"/>
              <a:gd name="connsiteX2" fmla="*/ 3975636 w 3975636"/>
              <a:gd name="connsiteY2" fmla="*/ 1348565 h 1351053"/>
              <a:gd name="connsiteX3" fmla="*/ 1574022 w 3975636"/>
              <a:gd name="connsiteY3" fmla="*/ 1348565 h 1351053"/>
              <a:gd name="connsiteX4" fmla="*/ 0 w 3975636"/>
              <a:gd name="connsiteY4" fmla="*/ 0 h 1351053"/>
              <a:gd name="connsiteX0" fmla="*/ 0 w 3975636"/>
              <a:gd name="connsiteY0" fmla="*/ 0 h 1351332"/>
              <a:gd name="connsiteX1" fmla="*/ 3975636 w 3975636"/>
              <a:gd name="connsiteY1" fmla="*/ 0 h 1351332"/>
              <a:gd name="connsiteX2" fmla="*/ 3975636 w 3975636"/>
              <a:gd name="connsiteY2" fmla="*/ 1348565 h 1351332"/>
              <a:gd name="connsiteX3" fmla="*/ 1574022 w 3975636"/>
              <a:gd name="connsiteY3" fmla="*/ 1348565 h 1351332"/>
              <a:gd name="connsiteX4" fmla="*/ 0 w 3975636"/>
              <a:gd name="connsiteY4" fmla="*/ 0 h 1351332"/>
              <a:gd name="connsiteX0" fmla="*/ 0 w 3975636"/>
              <a:gd name="connsiteY0" fmla="*/ 0 h 1350802"/>
              <a:gd name="connsiteX1" fmla="*/ 3975636 w 3975636"/>
              <a:gd name="connsiteY1" fmla="*/ 0 h 1350802"/>
              <a:gd name="connsiteX2" fmla="*/ 3975636 w 3975636"/>
              <a:gd name="connsiteY2" fmla="*/ 1348565 h 1350802"/>
              <a:gd name="connsiteX3" fmla="*/ 1574022 w 3975636"/>
              <a:gd name="connsiteY3" fmla="*/ 1348565 h 1350802"/>
              <a:gd name="connsiteX4" fmla="*/ 0 w 3975636"/>
              <a:gd name="connsiteY4" fmla="*/ 0 h 1350802"/>
              <a:gd name="connsiteX0" fmla="*/ 0 w 3975636"/>
              <a:gd name="connsiteY0" fmla="*/ 0 h 1350780"/>
              <a:gd name="connsiteX1" fmla="*/ 3975636 w 3975636"/>
              <a:gd name="connsiteY1" fmla="*/ 0 h 1350780"/>
              <a:gd name="connsiteX2" fmla="*/ 3975636 w 3975636"/>
              <a:gd name="connsiteY2" fmla="*/ 1348565 h 1350780"/>
              <a:gd name="connsiteX3" fmla="*/ 1574022 w 3975636"/>
              <a:gd name="connsiteY3" fmla="*/ 1348565 h 1350780"/>
              <a:gd name="connsiteX4" fmla="*/ 0 w 3975636"/>
              <a:gd name="connsiteY4" fmla="*/ 0 h 1350780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574022 w 3975636"/>
              <a:gd name="connsiteY3" fmla="*/ 1348565 h 1348565"/>
              <a:gd name="connsiteX4" fmla="*/ 0 w 3975636"/>
              <a:gd name="connsiteY4" fmla="*/ 0 h 1348565"/>
              <a:gd name="connsiteX0" fmla="*/ 0 w 3975636"/>
              <a:gd name="connsiteY0" fmla="*/ 0 h 1348644"/>
              <a:gd name="connsiteX1" fmla="*/ 3975636 w 3975636"/>
              <a:gd name="connsiteY1" fmla="*/ 0 h 1348644"/>
              <a:gd name="connsiteX2" fmla="*/ 3975636 w 3975636"/>
              <a:gd name="connsiteY2" fmla="*/ 1348565 h 1348644"/>
              <a:gd name="connsiteX3" fmla="*/ 1574022 w 3975636"/>
              <a:gd name="connsiteY3" fmla="*/ 1348565 h 1348644"/>
              <a:gd name="connsiteX4" fmla="*/ 0 w 3975636"/>
              <a:gd name="connsiteY4" fmla="*/ 0 h 1348644"/>
              <a:gd name="connsiteX0" fmla="*/ 0 w 3975636"/>
              <a:gd name="connsiteY0" fmla="*/ 0 h 1348659"/>
              <a:gd name="connsiteX1" fmla="*/ 3975636 w 3975636"/>
              <a:gd name="connsiteY1" fmla="*/ 0 h 1348659"/>
              <a:gd name="connsiteX2" fmla="*/ 3975636 w 3975636"/>
              <a:gd name="connsiteY2" fmla="*/ 1348565 h 1348659"/>
              <a:gd name="connsiteX3" fmla="*/ 1574022 w 3975636"/>
              <a:gd name="connsiteY3" fmla="*/ 1348565 h 1348659"/>
              <a:gd name="connsiteX4" fmla="*/ 0 w 3975636"/>
              <a:gd name="connsiteY4" fmla="*/ 0 h 1348659"/>
              <a:gd name="connsiteX0" fmla="*/ 0 w 3975636"/>
              <a:gd name="connsiteY0" fmla="*/ 0 h 1353358"/>
              <a:gd name="connsiteX1" fmla="*/ 3975636 w 3975636"/>
              <a:gd name="connsiteY1" fmla="*/ 0 h 1353358"/>
              <a:gd name="connsiteX2" fmla="*/ 3975636 w 3975636"/>
              <a:gd name="connsiteY2" fmla="*/ 1348565 h 1353358"/>
              <a:gd name="connsiteX3" fmla="*/ 1574022 w 3975636"/>
              <a:gd name="connsiteY3" fmla="*/ 1348565 h 1353358"/>
              <a:gd name="connsiteX4" fmla="*/ 0 w 3975636"/>
              <a:gd name="connsiteY4" fmla="*/ 0 h 1353358"/>
              <a:gd name="connsiteX0" fmla="*/ 0 w 3975636"/>
              <a:gd name="connsiteY0" fmla="*/ 0 h 1353043"/>
              <a:gd name="connsiteX1" fmla="*/ 3975636 w 3975636"/>
              <a:gd name="connsiteY1" fmla="*/ 0 h 1353043"/>
              <a:gd name="connsiteX2" fmla="*/ 3975636 w 3975636"/>
              <a:gd name="connsiteY2" fmla="*/ 1348565 h 1353043"/>
              <a:gd name="connsiteX3" fmla="*/ 1574022 w 3975636"/>
              <a:gd name="connsiteY3" fmla="*/ 1348565 h 1353043"/>
              <a:gd name="connsiteX4" fmla="*/ 0 w 3975636"/>
              <a:gd name="connsiteY4" fmla="*/ 0 h 1353043"/>
              <a:gd name="connsiteX0" fmla="*/ 0 w 3975636"/>
              <a:gd name="connsiteY0" fmla="*/ 0 h 1353438"/>
              <a:gd name="connsiteX1" fmla="*/ 3975636 w 3975636"/>
              <a:gd name="connsiteY1" fmla="*/ 0 h 1353438"/>
              <a:gd name="connsiteX2" fmla="*/ 3975636 w 3975636"/>
              <a:gd name="connsiteY2" fmla="*/ 1348565 h 1353438"/>
              <a:gd name="connsiteX3" fmla="*/ 1574022 w 3975636"/>
              <a:gd name="connsiteY3" fmla="*/ 1348565 h 1353438"/>
              <a:gd name="connsiteX4" fmla="*/ 0 w 3975636"/>
              <a:gd name="connsiteY4" fmla="*/ 0 h 1353438"/>
              <a:gd name="connsiteX0" fmla="*/ 0 w 3975636"/>
              <a:gd name="connsiteY0" fmla="*/ 0 h 1352687"/>
              <a:gd name="connsiteX1" fmla="*/ 3975636 w 3975636"/>
              <a:gd name="connsiteY1" fmla="*/ 0 h 1352687"/>
              <a:gd name="connsiteX2" fmla="*/ 3975636 w 3975636"/>
              <a:gd name="connsiteY2" fmla="*/ 1348565 h 1352687"/>
              <a:gd name="connsiteX3" fmla="*/ 1574022 w 3975636"/>
              <a:gd name="connsiteY3" fmla="*/ 1348565 h 1352687"/>
              <a:gd name="connsiteX4" fmla="*/ 0 w 3975636"/>
              <a:gd name="connsiteY4" fmla="*/ 0 h 1352687"/>
              <a:gd name="connsiteX0" fmla="*/ 0 w 3975636"/>
              <a:gd name="connsiteY0" fmla="*/ 0 h 1352745"/>
              <a:gd name="connsiteX1" fmla="*/ 3975636 w 3975636"/>
              <a:gd name="connsiteY1" fmla="*/ 0 h 1352745"/>
              <a:gd name="connsiteX2" fmla="*/ 3975636 w 3975636"/>
              <a:gd name="connsiteY2" fmla="*/ 1348565 h 1352745"/>
              <a:gd name="connsiteX3" fmla="*/ 1574022 w 3975636"/>
              <a:gd name="connsiteY3" fmla="*/ 1348565 h 1352745"/>
              <a:gd name="connsiteX4" fmla="*/ 0 w 3975636"/>
              <a:gd name="connsiteY4" fmla="*/ 0 h 1352745"/>
              <a:gd name="connsiteX0" fmla="*/ 0 w 3975636"/>
              <a:gd name="connsiteY0" fmla="*/ 0 h 1352745"/>
              <a:gd name="connsiteX1" fmla="*/ 3975636 w 3975636"/>
              <a:gd name="connsiteY1" fmla="*/ 0 h 1352745"/>
              <a:gd name="connsiteX2" fmla="*/ 3975636 w 3975636"/>
              <a:gd name="connsiteY2" fmla="*/ 1348565 h 1352745"/>
              <a:gd name="connsiteX3" fmla="*/ 1574022 w 3975636"/>
              <a:gd name="connsiteY3" fmla="*/ 1348565 h 1352745"/>
              <a:gd name="connsiteX4" fmla="*/ 0 w 3975636"/>
              <a:gd name="connsiteY4" fmla="*/ 0 h 1352745"/>
              <a:gd name="connsiteX0" fmla="*/ 0 w 3975636"/>
              <a:gd name="connsiteY0" fmla="*/ 0 h 1352847"/>
              <a:gd name="connsiteX1" fmla="*/ 3975636 w 3975636"/>
              <a:gd name="connsiteY1" fmla="*/ 0 h 1352847"/>
              <a:gd name="connsiteX2" fmla="*/ 3975636 w 3975636"/>
              <a:gd name="connsiteY2" fmla="*/ 1348565 h 1352847"/>
              <a:gd name="connsiteX3" fmla="*/ 1574022 w 3975636"/>
              <a:gd name="connsiteY3" fmla="*/ 1348565 h 1352847"/>
              <a:gd name="connsiteX4" fmla="*/ 0 w 3975636"/>
              <a:gd name="connsiteY4" fmla="*/ 0 h 1352847"/>
              <a:gd name="connsiteX0" fmla="*/ 0 w 3975636"/>
              <a:gd name="connsiteY0" fmla="*/ 0 h 1352910"/>
              <a:gd name="connsiteX1" fmla="*/ 3975636 w 3975636"/>
              <a:gd name="connsiteY1" fmla="*/ 0 h 1352910"/>
              <a:gd name="connsiteX2" fmla="*/ 3975636 w 3975636"/>
              <a:gd name="connsiteY2" fmla="*/ 1348565 h 1352910"/>
              <a:gd name="connsiteX3" fmla="*/ 1574022 w 3975636"/>
              <a:gd name="connsiteY3" fmla="*/ 1348565 h 1352910"/>
              <a:gd name="connsiteX4" fmla="*/ 0 w 3975636"/>
              <a:gd name="connsiteY4" fmla="*/ 0 h 1352910"/>
              <a:gd name="connsiteX0" fmla="*/ 0 w 3975636"/>
              <a:gd name="connsiteY0" fmla="*/ 0 h 1353065"/>
              <a:gd name="connsiteX1" fmla="*/ 3975636 w 3975636"/>
              <a:gd name="connsiteY1" fmla="*/ 0 h 1353065"/>
              <a:gd name="connsiteX2" fmla="*/ 3975636 w 3975636"/>
              <a:gd name="connsiteY2" fmla="*/ 1348565 h 1353065"/>
              <a:gd name="connsiteX3" fmla="*/ 1574022 w 3975636"/>
              <a:gd name="connsiteY3" fmla="*/ 1348565 h 1353065"/>
              <a:gd name="connsiteX4" fmla="*/ 0 w 3975636"/>
              <a:gd name="connsiteY4" fmla="*/ 0 h 13530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489025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489025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975636"/>
              <a:gd name="connsiteY0" fmla="*/ 0 h 1348565"/>
              <a:gd name="connsiteX1" fmla="*/ 3975636 w 3975636"/>
              <a:gd name="connsiteY1" fmla="*/ 0 h 1348565"/>
              <a:gd name="connsiteX2" fmla="*/ 3975636 w 3975636"/>
              <a:gd name="connsiteY2" fmla="*/ 1348565 h 1348565"/>
              <a:gd name="connsiteX3" fmla="*/ 1380419 w 3975636"/>
              <a:gd name="connsiteY3" fmla="*/ 1342503 h 1348565"/>
              <a:gd name="connsiteX4" fmla="*/ 0 w 3975636"/>
              <a:gd name="connsiteY4" fmla="*/ 0 h 1348565"/>
              <a:gd name="connsiteX0" fmla="*/ 0 w 3842147"/>
              <a:gd name="connsiteY0" fmla="*/ 0 h 1348565"/>
              <a:gd name="connsiteX1" fmla="*/ 3842147 w 3842147"/>
              <a:gd name="connsiteY1" fmla="*/ 0 h 1348565"/>
              <a:gd name="connsiteX2" fmla="*/ 3842147 w 3842147"/>
              <a:gd name="connsiteY2" fmla="*/ 1348565 h 1348565"/>
              <a:gd name="connsiteX3" fmla="*/ 1246930 w 3842147"/>
              <a:gd name="connsiteY3" fmla="*/ 1342503 h 1348565"/>
              <a:gd name="connsiteX4" fmla="*/ 0 w 3842147"/>
              <a:gd name="connsiteY4" fmla="*/ 0 h 1348565"/>
              <a:gd name="connsiteX0" fmla="*/ 0 w 3842147"/>
              <a:gd name="connsiteY0" fmla="*/ 0 h 1348565"/>
              <a:gd name="connsiteX1" fmla="*/ 3842147 w 3842147"/>
              <a:gd name="connsiteY1" fmla="*/ 0 h 1348565"/>
              <a:gd name="connsiteX2" fmla="*/ 3842147 w 3842147"/>
              <a:gd name="connsiteY2" fmla="*/ 1348565 h 1348565"/>
              <a:gd name="connsiteX3" fmla="*/ 1168763 w 3842147"/>
              <a:gd name="connsiteY3" fmla="*/ 1342503 h 1348565"/>
              <a:gd name="connsiteX4" fmla="*/ 0 w 3842147"/>
              <a:gd name="connsiteY4" fmla="*/ 0 h 1348565"/>
              <a:gd name="connsiteX0" fmla="*/ 0 w 3842147"/>
              <a:gd name="connsiteY0" fmla="*/ 0 h 1348565"/>
              <a:gd name="connsiteX1" fmla="*/ 3842147 w 3842147"/>
              <a:gd name="connsiteY1" fmla="*/ 0 h 1348565"/>
              <a:gd name="connsiteX2" fmla="*/ 3842147 w 3842147"/>
              <a:gd name="connsiteY2" fmla="*/ 1348565 h 1348565"/>
              <a:gd name="connsiteX3" fmla="*/ 1156421 w 3842147"/>
              <a:gd name="connsiteY3" fmla="*/ 1336030 h 1348565"/>
              <a:gd name="connsiteX4" fmla="*/ 0 w 3842147"/>
              <a:gd name="connsiteY4" fmla="*/ 0 h 1348565"/>
              <a:gd name="connsiteX0" fmla="*/ 0 w 3842147"/>
              <a:gd name="connsiteY0" fmla="*/ 0 h 1361919"/>
              <a:gd name="connsiteX1" fmla="*/ 3842147 w 3842147"/>
              <a:gd name="connsiteY1" fmla="*/ 0 h 1361919"/>
              <a:gd name="connsiteX2" fmla="*/ 3842147 w 3842147"/>
              <a:gd name="connsiteY2" fmla="*/ 1348565 h 1361919"/>
              <a:gd name="connsiteX3" fmla="*/ 1156421 w 3842147"/>
              <a:gd name="connsiteY3" fmla="*/ 1361919 h 1361919"/>
              <a:gd name="connsiteX4" fmla="*/ 0 w 3842147"/>
              <a:gd name="connsiteY4" fmla="*/ 0 h 1361919"/>
              <a:gd name="connsiteX0" fmla="*/ 0 w 3842147"/>
              <a:gd name="connsiteY0" fmla="*/ 0 h 1361919"/>
              <a:gd name="connsiteX1" fmla="*/ 3842147 w 3842147"/>
              <a:gd name="connsiteY1" fmla="*/ 0 h 1361919"/>
              <a:gd name="connsiteX2" fmla="*/ 3842147 w 3842147"/>
              <a:gd name="connsiteY2" fmla="*/ 1348565 h 1361919"/>
              <a:gd name="connsiteX3" fmla="*/ 1156421 w 3842147"/>
              <a:gd name="connsiteY3" fmla="*/ 1361919 h 1361919"/>
              <a:gd name="connsiteX4" fmla="*/ 0 w 3842147"/>
              <a:gd name="connsiteY4" fmla="*/ 0 h 136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2147" h="1361919">
                <a:moveTo>
                  <a:pt x="0" y="0"/>
                </a:moveTo>
                <a:lnTo>
                  <a:pt x="3842147" y="0"/>
                </a:lnTo>
                <a:lnTo>
                  <a:pt x="3842147" y="1348565"/>
                </a:lnTo>
                <a:lnTo>
                  <a:pt x="1156421" y="1361919"/>
                </a:lnTo>
                <a:cubicBezTo>
                  <a:pt x="197546" y="1318403"/>
                  <a:pt x="665885" y="143977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sz="1185"/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7453E4C9-9EA8-D75A-0FD3-C006DA6AF0B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7420" y="75259"/>
            <a:ext cx="1528145" cy="512007"/>
          </a:xfrm>
          <a:prstGeom prst="rect">
            <a:avLst/>
          </a:prstGeom>
        </p:spPr>
      </p:pic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A750825-FFC4-130E-3B1A-C8C5CDDF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3804" y="6511529"/>
            <a:ext cx="546159" cy="291221"/>
          </a:xfrm>
          <a:prstGeom prst="rect">
            <a:avLst/>
          </a:prstGeom>
        </p:spPr>
        <p:txBody>
          <a:bodyPr/>
          <a:lstStyle/>
          <a:p>
            <a:fld id="{2A3ADBEC-F266-4000-A371-B1C6839A83B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0021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AA2D-7EB8-287E-5471-3252598B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6E0B0-A8E9-E6BE-D42D-E443B22B7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960C1-285D-4929-2BE2-CE8A08310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BD3CF-A08D-E647-D66C-6D4CCBE9A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2100C-786A-0D31-025D-25FE2129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55F52-E451-8FDE-CDFB-2B191FF5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109BD-6063-43DB-514F-0D34EE552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FEF1E-0E3A-C86E-0029-3947B3ABF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A41D7-C6E1-0198-579F-E0B71777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23040-3B44-D4D2-82E3-67604B9D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3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7A84-BE70-4504-2A28-92931532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03134-84FE-45BE-D768-BCFCDD1C8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D0F610-4EB7-BC89-F5ED-06C708AA5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C0136-851B-E32F-8C3F-819866192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931B2-AF68-A03E-4A61-021C358B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B208-0CDD-B516-FE2E-BF4EF4A4B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99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E5B4-21F1-31B1-3D42-C9178B6A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ACF05-CD3B-2D18-E792-6AC81CE8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E56C96-A6D6-F242-38AC-502744A64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AB669-DD3B-3017-9C7C-0ACAC11AF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D16721-57A9-0A04-B331-4B49755667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3344-1C55-5CAF-871A-95432A36C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E6E04F-9227-BC33-77D4-41769F28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6AE723-0C13-B2C3-3C39-FF6A267F1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6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75CD1-03B0-588E-03EC-DAFE61B8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F100D-B1EF-A841-17ED-8FC3FEE4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C3EB8-B97D-EC01-2561-3C96A1E6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C7A79-499B-9596-71E7-26B869F8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9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F7C39D-DDDF-5D92-DDF9-748C75AF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389D1-48D7-1C16-6125-3745D79C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ED8FD-6392-1015-634E-ABD98B96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3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D573-FB19-5155-2977-4E5BF9DB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F511F-90D8-6258-7960-2883594A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4FE36-3299-6CFB-1D98-82BB73666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7D259C-2714-93E8-A5F4-DA9E5847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F2891-A67E-7318-A50D-F0AD5849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A1377-0452-FAAA-3DEC-94DFD7A75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89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D1E8E-55C0-66A2-17E6-B7F845F5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0234BC-4982-F73A-2EE7-6819473634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9079B-D66A-A50C-EEE3-C3E307D2B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25731-F761-FD0A-C51C-F9C1F352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815DD-9CFE-9AB4-4634-793218F4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1F796-1767-ACC9-9FE1-1A133FDB8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6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18191-E794-7A01-587A-6A4C7B13F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D00F3-A118-5548-B940-0561955BC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D5429-6B42-5D2F-0C3C-295E4140E2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D958F9-E378-462B-B601-79211794A0AF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C70F8-1FEB-CC13-A9CF-09B6E083E1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39B3-691C-5DF6-F628-700D83EC1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24594-E2F1-4DA9-9CCA-60B3C9FDF7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2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0AF2C-1F64-9087-6863-0780B665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B0100-AE1C-77BA-E4F8-1ED2193021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4DCDF-2557-8E30-5902-04F9C8609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03FDF-A8B4-961E-DE1F-D41401A77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4E916-DB37-FAD9-F5BC-A20EB2979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1A975-7C9F-44F0-8F5B-08AC616B536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9305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505D4-4D1F-4617-B02B-19002479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005" cy="6858000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181C9847-1A21-4CAE-9C15-1788ABFE20E3}"/>
              </a:ext>
            </a:extLst>
          </p:cNvPr>
          <p:cNvSpPr txBox="1"/>
          <p:nvPr/>
        </p:nvSpPr>
        <p:spPr>
          <a:xfrm>
            <a:off x="505666" y="1531726"/>
            <a:ext cx="6165972" cy="27006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4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Evaluasi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Pencapaian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 Makro Daerah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Tahun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 2020 – 2023 </a:t>
            </a:r>
          </a:p>
          <a:p>
            <a:pPr marL="0" marR="0" lvl="0" indent="0" algn="l" defTabSz="609630" rtl="0" eaLnBrk="1" fontAlgn="auto" latinLnBrk="0" hangingPunct="1">
              <a:lnSpc>
                <a:spcPts val="4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dan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Arah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Kebijakan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Black"/>
                <a:ea typeface="Segoe UI Black"/>
                <a:cs typeface="Montserrat Bold Italics" panose="020B0604020202020204" charset="0"/>
              </a:rPr>
              <a:t>Kewilayahan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/>
              <a:ea typeface="Segoe UI Black"/>
              <a:cs typeface="Montserrat Bold Italics" panose="020B0604020202020204" charset="0"/>
            </a:endParaRPr>
          </a:p>
          <a:p>
            <a:pPr marL="0" marR="0" lvl="0" indent="0" algn="l" defTabSz="609630" rtl="0" eaLnBrk="1" fontAlgn="auto" latinLnBrk="0" hangingPunct="1">
              <a:lnSpc>
                <a:spcPts val="4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/>
              <a:ea typeface="Segoe UI Black"/>
              <a:cs typeface="Montserrat Bold Italics" panose="020B0604020202020204" charset="0"/>
            </a:endParaRPr>
          </a:p>
          <a:p>
            <a:pPr marL="0" marR="0" lvl="0" indent="0" algn="l" defTabSz="609630" rtl="0" eaLnBrk="1" fontAlgn="auto" latinLnBrk="0" hangingPunct="1">
              <a:lnSpc>
                <a:spcPts val="426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rgbClr val="FFFFFF"/>
                </a:solidFill>
                <a:latin typeface="Segoe UI Black"/>
                <a:ea typeface="Segoe UI Black"/>
                <a:cs typeface="Montserrat Bold Italics" panose="020B0604020202020204" charset="0"/>
              </a:rPr>
              <a:t>Provinsi</a:t>
            </a:r>
            <a:r>
              <a:rPr lang="en-US" sz="2800" dirty="0">
                <a:solidFill>
                  <a:srgbClr val="FFFFFF"/>
                </a:solidFill>
                <a:latin typeface="Segoe UI Black"/>
                <a:ea typeface="Segoe UI Black"/>
                <a:cs typeface="Montserrat Bold Italics" panose="020B0604020202020204" charset="0"/>
              </a:rPr>
              <a:t> XX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Black"/>
              <a:ea typeface="Segoe UI Black"/>
              <a:cs typeface="Montserrat Bold Italics" panose="020B060402020202020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9E538F-502E-4596-A36A-1FE842DBC244}"/>
              </a:ext>
            </a:extLst>
          </p:cNvPr>
          <p:cNvGrpSpPr/>
          <p:nvPr/>
        </p:nvGrpSpPr>
        <p:grpSpPr>
          <a:xfrm>
            <a:off x="790882" y="655570"/>
            <a:ext cx="3171671" cy="741430"/>
            <a:chOff x="13106400" y="434457"/>
            <a:chExt cx="4563536" cy="1066801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1D67DAE-AC98-4AB5-A323-3D5F74509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6400" y="434457"/>
              <a:ext cx="4563536" cy="1066801"/>
            </a:xfrm>
            <a:prstGeom prst="rect">
              <a:avLst/>
            </a:prstGeom>
          </p:spPr>
        </p:pic>
        <p:grpSp>
          <p:nvGrpSpPr>
            <p:cNvPr id="23" name="Group 27">
              <a:extLst>
                <a:ext uri="{FF2B5EF4-FFF2-40B4-BE49-F238E27FC236}">
                  <a16:creationId xmlns:a16="http://schemas.microsoft.com/office/drawing/2014/main" id="{1F7399C1-57E4-4102-AC80-9A3D3C3A0C06}"/>
                </a:ext>
              </a:extLst>
            </p:cNvPr>
            <p:cNvGrpSpPr/>
            <p:nvPr/>
          </p:nvGrpSpPr>
          <p:grpSpPr>
            <a:xfrm>
              <a:off x="13460808" y="571501"/>
              <a:ext cx="2312591" cy="769806"/>
              <a:chOff x="0" y="0"/>
              <a:chExt cx="3896168" cy="1296940"/>
            </a:xfrm>
          </p:grpSpPr>
          <p:sp>
            <p:nvSpPr>
              <p:cNvPr id="24" name="Freeform 28">
                <a:extLst>
                  <a:ext uri="{FF2B5EF4-FFF2-40B4-BE49-F238E27FC236}">
                    <a16:creationId xmlns:a16="http://schemas.microsoft.com/office/drawing/2014/main" id="{8DCE215A-7DB0-4509-9D67-85F0A63C7489}"/>
                  </a:ext>
                </a:extLst>
              </p:cNvPr>
              <p:cNvSpPr/>
              <p:nvPr/>
            </p:nvSpPr>
            <p:spPr>
              <a:xfrm>
                <a:off x="0" y="0"/>
                <a:ext cx="3896106" cy="1296924"/>
              </a:xfrm>
              <a:custGeom>
                <a:avLst/>
                <a:gdLst/>
                <a:ahLst/>
                <a:cxnLst/>
                <a:rect l="l" t="t" r="r" b="b"/>
                <a:pathLst>
                  <a:path w="3896106" h="1296924">
                    <a:moveTo>
                      <a:pt x="0" y="0"/>
                    </a:moveTo>
                    <a:lnTo>
                      <a:pt x="3896106" y="0"/>
                    </a:lnTo>
                    <a:lnTo>
                      <a:pt x="3896106" y="1296924"/>
                    </a:lnTo>
                    <a:lnTo>
                      <a:pt x="0" y="129692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t="-183" r="-1" b="-184"/>
                </a:stretch>
              </a:blipFill>
            </p:spPr>
            <p:txBody>
              <a:bodyPr/>
              <a:lstStyle/>
              <a:p>
                <a:pPr marL="0" marR="0" lvl="0" indent="0" algn="l" defTabSz="60963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4581E4-EB9D-4C5F-BCAF-C5C4C1755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0458"/>
            <a:stretch/>
          </p:blipFill>
          <p:spPr>
            <a:xfrm>
              <a:off x="15773362" y="628307"/>
              <a:ext cx="1558816" cy="679099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7B0731D-A3BD-43C7-94C6-360A471E7715}"/>
              </a:ext>
            </a:extLst>
          </p:cNvPr>
          <p:cNvSpPr/>
          <p:nvPr/>
        </p:nvSpPr>
        <p:spPr>
          <a:xfrm>
            <a:off x="505666" y="4811152"/>
            <a:ext cx="5849104" cy="83099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Segoe UI"/>
                <a:cs typeface="Segoe UI"/>
              </a:rPr>
              <a:t>Bappeda Provinsi XXX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>
              <a:solidFill>
                <a:srgbClr val="FFFFFF"/>
              </a:solidFill>
              <a:latin typeface="Segoe UI"/>
              <a:cs typeface="Segoe UI"/>
            </a:endParaRPr>
          </a:p>
          <a:p>
            <a:pPr marL="0" marR="0" lvl="0" indent="0" algn="l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rgbClr val="FFFFFF"/>
                </a:solidFill>
                <a:latin typeface="Segoe UI"/>
                <a:cs typeface="Segoe UI"/>
              </a:rPr>
              <a:t>Jakarta, 2-4 Oktober</a:t>
            </a:r>
            <a:endParaRPr lang="en-US" sz="160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CE50A-E7E0-45BF-8091-3EC68427441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5"/>
          <a:stretch/>
        </p:blipFill>
        <p:spPr>
          <a:xfrm>
            <a:off x="6248400" y="0"/>
            <a:ext cx="5983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58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Rasio</a:t>
            </a:r>
            <a:r>
              <a:rPr lang="en-US" sz="2000" dirty="0">
                <a:solidFill>
                  <a:srgbClr val="2F5597"/>
                </a:solidFill>
              </a:rPr>
              <a:t> Gini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606D43-20B9-78EB-D6E7-9802A9840612}"/>
              </a:ext>
            </a:extLst>
          </p:cNvPr>
          <p:cNvSpPr/>
          <p:nvPr/>
        </p:nvSpPr>
        <p:spPr>
          <a:xfrm>
            <a:off x="316599" y="904240"/>
            <a:ext cx="5687961" cy="5058510"/>
          </a:xfrm>
          <a:prstGeom prst="roundRect">
            <a:avLst/>
          </a:prstGeom>
          <a:solidFill>
            <a:srgbClr val="CA670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Faktor Penghambat Capaian </a:t>
            </a:r>
            <a:r>
              <a:rPr lang="en-US"/>
              <a:t>Rasio Gini </a:t>
            </a:r>
            <a:r>
              <a:rPr lang="en-US">
                <a:solidFill>
                  <a:schemeClr val="bg1"/>
                </a:solidFill>
              </a:rPr>
              <a:t>Daerah :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Xxx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90D9D6-0F8A-78F7-8700-6D67A1DAEC70}"/>
              </a:ext>
            </a:extLst>
          </p:cNvPr>
          <p:cNvSpPr/>
          <p:nvPr/>
        </p:nvSpPr>
        <p:spPr>
          <a:xfrm>
            <a:off x="6276551" y="904240"/>
            <a:ext cx="5590332" cy="5058510"/>
          </a:xfrm>
          <a:prstGeom prst="roundRect">
            <a:avLst/>
          </a:prstGeom>
          <a:solidFill>
            <a:srgbClr val="A78A7F"/>
          </a:solidFill>
          <a:ln>
            <a:solidFill>
              <a:srgbClr val="A78A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 yang </a:t>
            </a:r>
            <a:r>
              <a:rPr lang="en-US" dirty="0" err="1"/>
              <a:t>kurang</a:t>
            </a:r>
            <a:r>
              <a:rPr lang="en-US" dirty="0"/>
              <a:t> optimal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Gini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72BB4-0081-5A8C-EE85-514BE4E5D8AD}"/>
              </a:ext>
            </a:extLst>
          </p:cNvPr>
          <p:cNvSpPr txBox="1"/>
          <p:nvPr/>
        </p:nvSpPr>
        <p:spPr>
          <a:xfrm>
            <a:off x="44609" y="590249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927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IPM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BD37D-9435-3EB7-344A-572B3D6395E4}"/>
              </a:ext>
            </a:extLst>
          </p:cNvPr>
          <p:cNvSpPr/>
          <p:nvPr/>
        </p:nvSpPr>
        <p:spPr>
          <a:xfrm>
            <a:off x="217170" y="754380"/>
            <a:ext cx="3669030" cy="5188050"/>
          </a:xfrm>
          <a:prstGeom prst="roundRect">
            <a:avLst/>
          </a:prstGeom>
          <a:solidFill>
            <a:srgbClr val="EFE4D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Gambaran IPM Provinsi Tahun 2020 - 2023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75EFB3-ED77-24C2-D96E-114DC0A11A0E}"/>
              </a:ext>
            </a:extLst>
          </p:cNvPr>
          <p:cNvSpPr/>
          <p:nvPr/>
        </p:nvSpPr>
        <p:spPr>
          <a:xfrm>
            <a:off x="4290060" y="765810"/>
            <a:ext cx="3669030" cy="518805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Faktor Pendukung Capaian IPM Daerah :</a:t>
            </a:r>
          </a:p>
          <a:p>
            <a:pPr marL="342900" indent="-342900" algn="ctr">
              <a:buAutoNum type="arabicPeriod"/>
            </a:pPr>
            <a:r>
              <a:rPr lang="en-US"/>
              <a:t>Xxx</a:t>
            </a:r>
          </a:p>
          <a:p>
            <a:pPr marL="342900" indent="-342900" algn="ctr">
              <a:buAutoNum type="arabicPeriod"/>
            </a:pPr>
            <a:r>
              <a:rPr lang="en-US"/>
              <a:t>…..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E9ABE-D835-5905-9BFF-54F246241CBD}"/>
              </a:ext>
            </a:extLst>
          </p:cNvPr>
          <p:cNvSpPr/>
          <p:nvPr/>
        </p:nvSpPr>
        <p:spPr>
          <a:xfrm>
            <a:off x="8362950" y="742949"/>
            <a:ext cx="3503933" cy="5237009"/>
          </a:xfrm>
          <a:prstGeom prst="roundRect">
            <a:avLst/>
          </a:prstGeom>
          <a:solidFill>
            <a:srgbClr val="BF434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yang optimal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IPM 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9C3C0-B248-00A5-1CC1-4191137D65FB}"/>
              </a:ext>
            </a:extLst>
          </p:cNvPr>
          <p:cNvSpPr txBox="1"/>
          <p:nvPr/>
        </p:nvSpPr>
        <p:spPr>
          <a:xfrm>
            <a:off x="44609" y="588217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0211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IPM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606D43-20B9-78EB-D6E7-9802A9840612}"/>
              </a:ext>
            </a:extLst>
          </p:cNvPr>
          <p:cNvSpPr/>
          <p:nvPr/>
        </p:nvSpPr>
        <p:spPr>
          <a:xfrm>
            <a:off x="325118" y="833120"/>
            <a:ext cx="5974082" cy="5109310"/>
          </a:xfrm>
          <a:prstGeom prst="roundRect">
            <a:avLst/>
          </a:prstGeom>
          <a:solidFill>
            <a:srgbClr val="CA670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Faktor Penghambat Capaian IPM Daerah :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Xxx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90D9D6-0F8A-78F7-8700-6D67A1DAEC70}"/>
              </a:ext>
            </a:extLst>
          </p:cNvPr>
          <p:cNvSpPr/>
          <p:nvPr/>
        </p:nvSpPr>
        <p:spPr>
          <a:xfrm>
            <a:off x="6579709" y="833120"/>
            <a:ext cx="5287173" cy="5109310"/>
          </a:xfrm>
          <a:prstGeom prst="roundRect">
            <a:avLst/>
          </a:prstGeom>
          <a:solidFill>
            <a:srgbClr val="A78A7F"/>
          </a:solidFill>
          <a:ln>
            <a:solidFill>
              <a:srgbClr val="A78A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 yang </a:t>
            </a:r>
            <a:r>
              <a:rPr lang="en-US" dirty="0" err="1"/>
              <a:t>kurang</a:t>
            </a:r>
            <a:r>
              <a:rPr lang="en-US" dirty="0"/>
              <a:t> optimal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IPM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09C3C0-B248-00A5-1CC1-4191137D65FB}"/>
              </a:ext>
            </a:extLst>
          </p:cNvPr>
          <p:cNvSpPr txBox="1"/>
          <p:nvPr/>
        </p:nvSpPr>
        <p:spPr>
          <a:xfrm>
            <a:off x="44609" y="588217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1337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>
                <a:solidFill>
                  <a:srgbClr val="2F5597"/>
                </a:solidFill>
              </a:rPr>
              <a:t>Potensi</a:t>
            </a:r>
            <a:r>
              <a:rPr lang="en-US" sz="2000" dirty="0">
                <a:solidFill>
                  <a:srgbClr val="2F5597"/>
                </a:solidFill>
              </a:rPr>
              <a:t> dan </a:t>
            </a:r>
            <a:r>
              <a:rPr lang="en-US" sz="2000" dirty="0" err="1">
                <a:solidFill>
                  <a:srgbClr val="2F5597"/>
                </a:solidFill>
              </a:rPr>
              <a:t>Keunggulan</a:t>
            </a:r>
            <a:r>
              <a:rPr lang="en-US" sz="2000" dirty="0">
                <a:solidFill>
                  <a:srgbClr val="2F5597"/>
                </a:solidFill>
              </a:rPr>
              <a:t> Daerah yang </a:t>
            </a:r>
            <a:r>
              <a:rPr lang="en-US" sz="2000" dirty="0" err="1">
                <a:solidFill>
                  <a:srgbClr val="2F5597"/>
                </a:solidFill>
              </a:rPr>
              <a:t>dapat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Mendukung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Pencapaian</a:t>
            </a:r>
            <a:r>
              <a:rPr lang="en-US" sz="2000" dirty="0">
                <a:solidFill>
                  <a:srgbClr val="2F5597"/>
                </a:solidFill>
              </a:rPr>
              <a:t> Makro Pembangunan </a:t>
            </a:r>
            <a:r>
              <a:rPr lang="en-US" sz="2000" dirty="0" err="1">
                <a:solidFill>
                  <a:srgbClr val="2F5597"/>
                </a:solidFill>
              </a:rPr>
              <a:t>ke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depan</a:t>
            </a:r>
            <a:endParaRPr lang="en-US" sz="2000" dirty="0">
              <a:solidFill>
                <a:srgbClr val="2F5597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EE860B-4832-6FBF-5E6C-1E3CEE2A4EF3}"/>
              </a:ext>
            </a:extLst>
          </p:cNvPr>
          <p:cNvSpPr txBox="1"/>
          <p:nvPr/>
        </p:nvSpPr>
        <p:spPr>
          <a:xfrm>
            <a:off x="393424" y="1156806"/>
            <a:ext cx="11069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Berisi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deskripsi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potensi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dan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keunggulan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daerah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yang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dapat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mendukung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pencapaian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indikator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makro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(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khususnya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LPE, Tingkat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Kemiskinan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, TPT,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Rasio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Gini, dan IPM). </a:t>
            </a:r>
          </a:p>
          <a:p>
            <a:pPr algn="just"/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Mohon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dapat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dilengkapi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pula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dengan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analisis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LQ/Shift Share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atau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lainnya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untuk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menggambarkan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potensi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atau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keunggulan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daerah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</a:rPr>
              <a:t>tersebut</a:t>
            </a:r>
            <a:endParaRPr lang="en-US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7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2383A12A-4244-0CE4-861C-850DC69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C722-382B-E0E2-232B-3F6528E4C193}"/>
              </a:ext>
            </a:extLst>
          </p:cNvPr>
          <p:cNvSpPr txBox="1"/>
          <p:nvPr/>
        </p:nvSpPr>
        <p:spPr>
          <a:xfrm>
            <a:off x="324145" y="736759"/>
            <a:ext cx="1351652" cy="450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6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0"/>
                      </a:prstClr>
                    </a:gs>
                    <a:gs pos="38000">
                      <a:srgbClr val="4472C4">
                        <a:lumMod val="20000"/>
                        <a:lumOff val="80000"/>
                        <a:alpha val="47000"/>
                      </a:srgbClr>
                    </a:gs>
                    <a:gs pos="60000">
                      <a:srgbClr val="5B9BD5">
                        <a:lumMod val="60000"/>
                        <a:lumOff val="40000"/>
                      </a:srgbClr>
                    </a:gs>
                    <a:gs pos="100000">
                      <a:srgbClr val="9DC3E6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</a:t>
            </a:r>
            <a:endParaRPr kumimoji="0" lang="en-ID" sz="28699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>
                      <a:alpha val="0"/>
                    </a:prstClr>
                  </a:gs>
                  <a:gs pos="38000">
                    <a:srgbClr val="4472C4">
                      <a:lumMod val="20000"/>
                      <a:lumOff val="80000"/>
                      <a:alpha val="47000"/>
                    </a:srgbClr>
                  </a:gs>
                  <a:gs pos="60000">
                    <a:srgbClr val="5B9BD5">
                      <a:lumMod val="60000"/>
                      <a:lumOff val="40000"/>
                    </a:srgbClr>
                  </a:gs>
                  <a:gs pos="100000">
                    <a:srgbClr val="9DC3E6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698303" y="1982707"/>
            <a:ext cx="6848781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5475" marR="0" lvl="0" indent="-625475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399" b="1" i="1">
                <a:solidFill>
                  <a:srgbClr val="3067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II. </a:t>
            </a:r>
            <a:r>
              <a:rPr kumimoji="0" lang="en-US" sz="4399" b="1" i="1" u="none" strike="noStrike" kern="1200" cap="none" spc="0" normalizeH="0" baseline="0" noProof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Rumusan Isu Strategis Kewilayahan </a:t>
            </a:r>
          </a:p>
        </p:txBody>
      </p:sp>
      <p:pic>
        <p:nvPicPr>
          <p:cNvPr id="9" name="Picture 8" descr="A group of children playing on a slide&#10;&#10;Description automatically generated">
            <a:extLst>
              <a:ext uri="{FF2B5EF4-FFF2-40B4-BE49-F238E27FC236}">
                <a16:creationId xmlns:a16="http://schemas.microsoft.com/office/drawing/2014/main" id="{163392C1-EA27-05F4-0AEE-133A2256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87" y="2"/>
            <a:ext cx="546387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A549A-E0D6-4695-D853-5853057EAAF0}"/>
              </a:ext>
            </a:extLst>
          </p:cNvPr>
          <p:cNvSpPr/>
          <p:nvPr/>
        </p:nvSpPr>
        <p:spPr>
          <a:xfrm>
            <a:off x="0" y="4572002"/>
            <a:ext cx="12192000" cy="2286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039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B1F16-BE9B-C4D7-E8E0-75CC5D08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Isu Strategis Daerah: Provinsi XX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FF3AAB-60D2-424F-E2D2-D0C9DFC0F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3ADBEC-F266-4000-A371-B1C6839A83BD}" type="slidenum">
              <a:rPr lang="en-ID" smtClean="0"/>
              <a:t>15</a:t>
            </a:fld>
            <a:endParaRPr lang="en-ID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37DADE-55B8-945E-6D66-86E07357F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58126"/>
              </p:ext>
            </p:extLst>
          </p:nvPr>
        </p:nvGraphicFramePr>
        <p:xfrm>
          <a:off x="346434" y="833967"/>
          <a:ext cx="10169166" cy="2937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314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4960702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4629150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Isu Strategis Provinsi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34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Justifikasi Isu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43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65634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38026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1DE220-70AB-0136-2EB3-EEA57B04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48462" y="3260113"/>
            <a:ext cx="2282354" cy="8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4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173-350A-551C-BD42-745E898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Isu Strategis Kewilayahan: Papua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D58090-4D5B-16B1-0667-9EF9CB64960B}"/>
              </a:ext>
            </a:extLst>
          </p:cNvPr>
          <p:cNvSpPr txBox="1"/>
          <p:nvPr/>
        </p:nvSpPr>
        <p:spPr>
          <a:xfrm>
            <a:off x="346435" y="6160770"/>
            <a:ext cx="33249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Sumber data: Hasil FGD Kewilayahan EPD Tahun 2023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AD7CCD-BC58-0FC2-8F25-C98DB88725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142199"/>
              </p:ext>
            </p:extLst>
          </p:nvPr>
        </p:nvGraphicFramePr>
        <p:xfrm>
          <a:off x="346435" y="833966"/>
          <a:ext cx="11255016" cy="515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879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5146629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2813754">
                  <a:extLst>
                    <a:ext uri="{9D8B030D-6E8A-4147-A177-3AD203B41FA5}">
                      <a16:colId xmlns:a16="http://schemas.microsoft.com/office/drawing/2014/main" val="2396033043"/>
                    </a:ext>
                  </a:extLst>
                </a:gridCol>
                <a:gridCol w="2813754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395631"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Isu Strategis Wilayah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i="1"/>
                        <a:t>Update</a:t>
                      </a:r>
                      <a:r>
                        <a:rPr lang="en-US" sz="1400"/>
                        <a:t> Isu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Justifikasi Isu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682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minimnya ketersediaan sarana prasarana pelayanan dasar di daerah 3T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Terbatasnya ketersediaan infrastruktur dan konektivitas antar daerah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optimalnya akses, kualitas dan tata kelola pendidikan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902616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merata dan memadainya akses dan mutu pelayanan Kesehatan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79624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Kurangnya persiapan dalam pelaksanaan Daerah Otonomi Baru (DOB).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7333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optimalnya penanganan terhadap penyelesaian masalah keamanan, ketenteraman dan ketertiban dan perlindungan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696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Tingginya kerentanan sosial masyarakat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368647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Rendahnya daya saing tenaga kerja dalam perekonomian wilayah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rendahnya penguatan nilai tambah dari sektor unggulan perekonomian daerah seperti sektor pertanian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Tingginya kerawanan pangan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tingginya angka kemiskinan ekstrem dan prevalensi stunting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331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2383A12A-4244-0CE4-861C-850DC69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C722-382B-E0E2-232B-3F6528E4C193}"/>
              </a:ext>
            </a:extLst>
          </p:cNvPr>
          <p:cNvSpPr txBox="1"/>
          <p:nvPr/>
        </p:nvSpPr>
        <p:spPr>
          <a:xfrm>
            <a:off x="324145" y="736759"/>
            <a:ext cx="1351652" cy="450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6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0"/>
                      </a:prstClr>
                    </a:gs>
                    <a:gs pos="38000">
                      <a:srgbClr val="4472C4">
                        <a:lumMod val="20000"/>
                        <a:lumOff val="80000"/>
                        <a:alpha val="47000"/>
                      </a:srgbClr>
                    </a:gs>
                    <a:gs pos="60000">
                      <a:srgbClr val="5B9BD5">
                        <a:lumMod val="60000"/>
                        <a:lumOff val="40000"/>
                      </a:srgbClr>
                    </a:gs>
                    <a:gs pos="100000">
                      <a:srgbClr val="9DC3E6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</a:t>
            </a:r>
            <a:endParaRPr kumimoji="0" lang="en-ID" sz="28699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>
                      <a:alpha val="0"/>
                    </a:prstClr>
                  </a:gs>
                  <a:gs pos="38000">
                    <a:srgbClr val="4472C4">
                      <a:lumMod val="20000"/>
                      <a:lumOff val="80000"/>
                      <a:alpha val="47000"/>
                    </a:srgbClr>
                  </a:gs>
                  <a:gs pos="60000">
                    <a:srgbClr val="5B9BD5">
                      <a:lumMod val="60000"/>
                      <a:lumOff val="40000"/>
                    </a:srgbClr>
                  </a:gs>
                  <a:gs pos="100000">
                    <a:srgbClr val="9DC3E6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698303" y="1882371"/>
            <a:ext cx="7942777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8038" marR="0" lvl="0" indent="-808038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399" b="1" i="1" u="none" strike="noStrike" kern="1200" cap="none" spc="0" normalizeH="0" baseline="0" noProof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III. Usulan Arah Kebijakan Kewilayahan</a:t>
            </a:r>
          </a:p>
        </p:txBody>
      </p:sp>
      <p:pic>
        <p:nvPicPr>
          <p:cNvPr id="9" name="Picture 8" descr="A group of children playing on a slide&#10;&#10;Description automatically generated">
            <a:extLst>
              <a:ext uri="{FF2B5EF4-FFF2-40B4-BE49-F238E27FC236}">
                <a16:creationId xmlns:a16="http://schemas.microsoft.com/office/drawing/2014/main" id="{163392C1-EA27-05F4-0AEE-133A2256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87" y="2"/>
            <a:ext cx="546387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A549A-E0D6-4695-D853-5853057EAAF0}"/>
              </a:ext>
            </a:extLst>
          </p:cNvPr>
          <p:cNvSpPr/>
          <p:nvPr/>
        </p:nvSpPr>
        <p:spPr>
          <a:xfrm>
            <a:off x="0" y="4572002"/>
            <a:ext cx="12192000" cy="2286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890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173-350A-551C-BD42-745E898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Usulan Arah Kebijakan Kewilayahan: Papua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D84F5B-7A3A-FE8E-6C46-D48329786802}"/>
              </a:ext>
            </a:extLst>
          </p:cNvPr>
          <p:cNvSpPr txBox="1"/>
          <p:nvPr/>
        </p:nvSpPr>
        <p:spPr>
          <a:xfrm>
            <a:off x="316599" y="6064726"/>
            <a:ext cx="7394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**) </a:t>
            </a:r>
            <a:r>
              <a:rPr lang="en-US" sz="1400" dirty="0" err="1"/>
              <a:t>disesuaikan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isu</a:t>
            </a:r>
            <a:r>
              <a:rPr lang="en-US" sz="1400" dirty="0"/>
              <a:t> </a:t>
            </a:r>
            <a:r>
              <a:rPr lang="en-US" sz="1400" dirty="0" err="1"/>
              <a:t>strategis</a:t>
            </a:r>
            <a:r>
              <a:rPr lang="en-US" sz="1400" dirty="0"/>
              <a:t> wilayah yang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diupdate</a:t>
            </a:r>
            <a:r>
              <a:rPr lang="en-US" sz="1400" dirty="0"/>
              <a:t> pada slide </a:t>
            </a:r>
            <a:r>
              <a:rPr lang="en-US" sz="1400" dirty="0" err="1"/>
              <a:t>sebelumnya</a:t>
            </a:r>
            <a:r>
              <a:rPr lang="en-US" sz="1400" dirty="0"/>
              <a:t> </a:t>
            </a:r>
            <a:r>
              <a:rPr lang="en-US" sz="1400"/>
              <a:t>(16)</a:t>
            </a:r>
            <a:endParaRPr lang="en-US" sz="14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74DC24-0D0D-7F01-5B7E-5CB58A26F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586627"/>
              </p:ext>
            </p:extLst>
          </p:nvPr>
        </p:nvGraphicFramePr>
        <p:xfrm>
          <a:off x="316599" y="846667"/>
          <a:ext cx="11288102" cy="5157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057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5355756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5289289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395631">
                <a:tc>
                  <a:txBody>
                    <a:bodyPr/>
                    <a:lstStyle/>
                    <a:p>
                      <a:r>
                        <a:rPr lang="en-US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Isu Strategis Wilayah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Usulan Arah Kebijakan Wilayah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68286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minimnya ketersediaan sarana prasarana pelayanan dasar di daerah 3T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Terbatasnya ketersediaan infrastruktur dan konektivitas antar daerah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optimalnya akses, kualitas dan tata kelola pendidikan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902616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merata dan memadainya akses dan mutu pelayanan Kesehatan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79624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Kurangnya persiapan dalam pelaksanaan Daerah Otonomi Baru (DOB).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7333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Belum optimalnya penanganan terhadap penyelesaian masalah keamanan, ketenteraman dan ketertiban dan perlindungan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2696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Tingginya kerentanan sosial masyarakat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368647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Rendahnya daya saing tenaga kerja dalam perekonomian wilayah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rendahnya penguatan nilai tambah dari sektor unggulan perekonomian daerah seperti sektor pertanian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Tingginya kerawanan pangan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39563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Masih tingginya angka kemiskinan ekstrem dan prevalensi stunting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17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2383A12A-4244-0CE4-861C-850DC69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C722-382B-E0E2-232B-3F6528E4C193}"/>
              </a:ext>
            </a:extLst>
          </p:cNvPr>
          <p:cNvSpPr txBox="1"/>
          <p:nvPr/>
        </p:nvSpPr>
        <p:spPr>
          <a:xfrm>
            <a:off x="324145" y="736759"/>
            <a:ext cx="1351652" cy="450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6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0"/>
                      </a:prstClr>
                    </a:gs>
                    <a:gs pos="38000">
                      <a:srgbClr val="4472C4">
                        <a:lumMod val="20000"/>
                        <a:lumOff val="80000"/>
                        <a:alpha val="47000"/>
                      </a:srgbClr>
                    </a:gs>
                    <a:gs pos="60000">
                      <a:srgbClr val="5B9BD5">
                        <a:lumMod val="60000"/>
                        <a:lumOff val="40000"/>
                      </a:srgbClr>
                    </a:gs>
                    <a:gs pos="100000">
                      <a:srgbClr val="9DC3E6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</a:t>
            </a:r>
            <a:endParaRPr kumimoji="0" lang="en-ID" sz="28699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>
                      <a:alpha val="0"/>
                    </a:prstClr>
                  </a:gs>
                  <a:gs pos="38000">
                    <a:srgbClr val="4472C4">
                      <a:lumMod val="20000"/>
                      <a:lumOff val="80000"/>
                      <a:alpha val="47000"/>
                    </a:srgbClr>
                  </a:gs>
                  <a:gs pos="60000">
                    <a:srgbClr val="5B9BD5">
                      <a:lumMod val="60000"/>
                      <a:lumOff val="40000"/>
                    </a:srgbClr>
                  </a:gs>
                  <a:gs pos="100000">
                    <a:srgbClr val="9DC3E6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617023" y="1618211"/>
            <a:ext cx="10122097" cy="415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5963" marR="0" lvl="0" indent="-715963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IV.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Usulan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Intervensi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Pusat </a:t>
            </a:r>
          </a:p>
          <a:p>
            <a:pPr marL="715963" marR="0" lvl="0" indent="-715963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399" b="1" i="1" dirty="0">
                <a:solidFill>
                  <a:srgbClr val="3067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yang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dibutuhkan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dalam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Mendukung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Pertumbuhan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Penurunan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Kemiskinan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</a:t>
            </a:r>
          </a:p>
          <a:p>
            <a:pPr marL="715963" marR="0" lvl="0" indent="-715963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399" b="1" i="1" dirty="0">
                <a:solidFill>
                  <a:srgbClr val="3067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dan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Peningkatan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</a:p>
          <a:p>
            <a:pPr marL="715963" marR="0" lvl="0" indent="-715963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399" b="1" i="1" dirty="0">
                <a:solidFill>
                  <a:srgbClr val="30676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kumimoji="0" lang="en-US" sz="4399" b="1" i="1" u="none" strike="noStrike" kern="1200" cap="none" spc="0" normalizeH="0" baseline="0" noProof="0" dirty="0" err="1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Kualitas</a:t>
            </a:r>
            <a:r>
              <a:rPr kumimoji="0" lang="en-US" sz="4399" b="1" i="1" u="none" strike="noStrike" kern="1200" cap="none" spc="0" normalizeH="0" baseline="0" noProof="0" dirty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SDM</a:t>
            </a:r>
          </a:p>
        </p:txBody>
      </p:sp>
      <p:pic>
        <p:nvPicPr>
          <p:cNvPr id="9" name="Picture 8" descr="A group of children playing on a slide&#10;&#10;Description automatically generated">
            <a:extLst>
              <a:ext uri="{FF2B5EF4-FFF2-40B4-BE49-F238E27FC236}">
                <a16:creationId xmlns:a16="http://schemas.microsoft.com/office/drawing/2014/main" id="{163392C1-EA27-05F4-0AEE-133A2256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87" y="2"/>
            <a:ext cx="546387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A549A-E0D6-4695-D853-5853057EAAF0}"/>
              </a:ext>
            </a:extLst>
          </p:cNvPr>
          <p:cNvSpPr/>
          <p:nvPr/>
        </p:nvSpPr>
        <p:spPr>
          <a:xfrm>
            <a:off x="0" y="4572002"/>
            <a:ext cx="12192000" cy="2286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32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2383A12A-4244-0CE4-861C-850DC69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C722-382B-E0E2-232B-3F6528E4C193}"/>
              </a:ext>
            </a:extLst>
          </p:cNvPr>
          <p:cNvSpPr txBox="1"/>
          <p:nvPr/>
        </p:nvSpPr>
        <p:spPr>
          <a:xfrm>
            <a:off x="324145" y="736759"/>
            <a:ext cx="1351652" cy="450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6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0"/>
                      </a:prstClr>
                    </a:gs>
                    <a:gs pos="38000">
                      <a:srgbClr val="4472C4">
                        <a:lumMod val="20000"/>
                        <a:lumOff val="80000"/>
                        <a:alpha val="47000"/>
                      </a:srgbClr>
                    </a:gs>
                    <a:gs pos="60000">
                      <a:srgbClr val="5B9BD5">
                        <a:lumMod val="60000"/>
                        <a:lumOff val="40000"/>
                      </a:srgbClr>
                    </a:gs>
                    <a:gs pos="100000">
                      <a:srgbClr val="9DC3E6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</a:t>
            </a:r>
            <a:endParaRPr kumimoji="0" lang="en-ID" sz="28699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>
                      <a:alpha val="0"/>
                    </a:prstClr>
                  </a:gs>
                  <a:gs pos="38000">
                    <a:srgbClr val="4472C4">
                      <a:lumMod val="20000"/>
                      <a:lumOff val="80000"/>
                      <a:alpha val="47000"/>
                    </a:srgbClr>
                  </a:gs>
                  <a:gs pos="60000">
                    <a:srgbClr val="5B9BD5">
                      <a:lumMod val="60000"/>
                      <a:lumOff val="40000"/>
                    </a:srgbClr>
                  </a:gs>
                  <a:gs pos="100000">
                    <a:srgbClr val="9DC3E6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698304" y="1882371"/>
            <a:ext cx="7133732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marR="0" lvl="0" indent="-85725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4399" b="1" i="1" u="none" strike="noStrike" kern="1200" cap="none" spc="0" normalizeH="0" baseline="0" noProof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Gambaran Capaian Makro Daerah</a:t>
            </a:r>
          </a:p>
        </p:txBody>
      </p:sp>
      <p:pic>
        <p:nvPicPr>
          <p:cNvPr id="9" name="Picture 8" descr="A group of children playing on a slide&#10;&#10;Description automatically generated">
            <a:extLst>
              <a:ext uri="{FF2B5EF4-FFF2-40B4-BE49-F238E27FC236}">
                <a16:creationId xmlns:a16="http://schemas.microsoft.com/office/drawing/2014/main" id="{163392C1-EA27-05F4-0AEE-133A2256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87" y="2"/>
            <a:ext cx="546387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A549A-E0D6-4695-D853-5853057EAAF0}"/>
              </a:ext>
            </a:extLst>
          </p:cNvPr>
          <p:cNvSpPr/>
          <p:nvPr/>
        </p:nvSpPr>
        <p:spPr>
          <a:xfrm>
            <a:off x="0" y="4572002"/>
            <a:ext cx="12192000" cy="2286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15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173-350A-551C-BD42-745E898D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8" y="168456"/>
            <a:ext cx="7821561" cy="438504"/>
          </a:xfrm>
        </p:spPr>
        <p:txBody>
          <a:bodyPr>
            <a:noAutofit/>
          </a:bodyPr>
          <a:lstStyle/>
          <a:p>
            <a:r>
              <a:rPr lang="en-US" sz="2000" dirty="0" err="1"/>
              <a:t>Usulan</a:t>
            </a:r>
            <a:r>
              <a:rPr lang="en-US" sz="2000" dirty="0"/>
              <a:t> </a:t>
            </a:r>
            <a:r>
              <a:rPr lang="en-US" sz="2000" dirty="0" err="1"/>
              <a:t>Intervensi</a:t>
            </a:r>
            <a:r>
              <a:rPr lang="en-US" sz="2000" dirty="0"/>
              <a:t> yang </a:t>
            </a:r>
            <a:r>
              <a:rPr lang="en-US" sz="2000" dirty="0" err="1"/>
              <a:t>dibutuhkan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: </a:t>
            </a:r>
            <a:r>
              <a:rPr lang="en-US" sz="2000" dirty="0" err="1"/>
              <a:t>Pertumbuhan</a:t>
            </a:r>
            <a:r>
              <a:rPr lang="en-US" sz="2000" dirty="0"/>
              <a:t> Ekonomi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2D91AC-9A36-8C49-548B-99D2608901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96353"/>
              </p:ext>
            </p:extLst>
          </p:nvPr>
        </p:nvGraphicFramePr>
        <p:xfrm>
          <a:off x="437874" y="833966"/>
          <a:ext cx="11199944" cy="395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29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6243440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4198175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445830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Intervensi Pusat (K/L/DAK)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K/L terkait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769514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515211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8043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F97252-5CA2-7FEF-E1FE-EEFDB205D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81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173-350A-551C-BD42-745E898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 err="1"/>
              <a:t>Usulan</a:t>
            </a:r>
            <a:r>
              <a:rPr lang="en-US" sz="2000" dirty="0"/>
              <a:t> </a:t>
            </a:r>
            <a:r>
              <a:rPr lang="en-US" sz="2000" dirty="0" err="1"/>
              <a:t>Intervensi</a:t>
            </a:r>
            <a:r>
              <a:rPr lang="en-US" sz="2000" dirty="0"/>
              <a:t> yang </a:t>
            </a:r>
            <a:r>
              <a:rPr lang="en-US" sz="2000" dirty="0" err="1"/>
              <a:t>dibutuhkan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Mendukung</a:t>
            </a:r>
            <a:r>
              <a:rPr lang="en-US" sz="2000" dirty="0"/>
              <a:t> </a:t>
            </a:r>
            <a:r>
              <a:rPr lang="en-US" sz="2000" dirty="0" err="1"/>
              <a:t>Sasaran</a:t>
            </a:r>
            <a:r>
              <a:rPr lang="en-US" sz="2000" dirty="0"/>
              <a:t>: </a:t>
            </a:r>
            <a:r>
              <a:rPr lang="en-US" sz="2000" dirty="0" err="1"/>
              <a:t>Penurunan</a:t>
            </a:r>
            <a:r>
              <a:rPr lang="en-US" sz="2000" dirty="0"/>
              <a:t> </a:t>
            </a:r>
            <a:r>
              <a:rPr lang="en-US" sz="2000" dirty="0" err="1"/>
              <a:t>Kemiskinan</a:t>
            </a: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EF8C8F-21C9-33DC-87B8-167F0CBD7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9045"/>
              </p:ext>
            </p:extLst>
          </p:nvPr>
        </p:nvGraphicFramePr>
        <p:xfrm>
          <a:off x="437874" y="833966"/>
          <a:ext cx="11199944" cy="395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29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6243440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4198175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445830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Intervensi Pusat (K/L/DAK)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K/L terkait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769514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515211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8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7436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29173-350A-551C-BD42-745E898D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800" dirty="0" err="1"/>
              <a:t>Usulan</a:t>
            </a:r>
            <a:r>
              <a:rPr lang="en-US" sz="1800" dirty="0"/>
              <a:t> </a:t>
            </a:r>
            <a:r>
              <a:rPr lang="en-US" sz="1800" dirty="0" err="1"/>
              <a:t>Intervensi</a:t>
            </a:r>
            <a:r>
              <a:rPr lang="en-US" sz="1800" dirty="0"/>
              <a:t> yang </a:t>
            </a:r>
            <a:r>
              <a:rPr lang="en-US" sz="1800" dirty="0" err="1"/>
              <a:t>dibutuhkan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Mendukung</a:t>
            </a:r>
            <a:r>
              <a:rPr lang="en-US" sz="1800" dirty="0"/>
              <a:t> </a:t>
            </a:r>
            <a:r>
              <a:rPr lang="en-US" sz="1800" dirty="0" err="1"/>
              <a:t>Sasaran</a:t>
            </a:r>
            <a:r>
              <a:rPr lang="en-US" sz="1800" dirty="0"/>
              <a:t>: </a:t>
            </a:r>
            <a:r>
              <a:rPr lang="en-US" sz="1800" dirty="0" err="1"/>
              <a:t>Peningkatan</a:t>
            </a:r>
            <a:r>
              <a:rPr lang="en-US" sz="1800" dirty="0"/>
              <a:t> </a:t>
            </a:r>
            <a:r>
              <a:rPr lang="en-US" sz="1800" dirty="0" err="1"/>
              <a:t>Kualitas</a:t>
            </a:r>
            <a:r>
              <a:rPr lang="en-US" sz="1800" dirty="0"/>
              <a:t> SDM (IMM)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CBB54C-9BA7-B1B6-A3CA-03356ECD1C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69045"/>
              </p:ext>
            </p:extLst>
          </p:nvPr>
        </p:nvGraphicFramePr>
        <p:xfrm>
          <a:off x="437874" y="833966"/>
          <a:ext cx="11199944" cy="3959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329">
                  <a:extLst>
                    <a:ext uri="{9D8B030D-6E8A-4147-A177-3AD203B41FA5}">
                      <a16:colId xmlns:a16="http://schemas.microsoft.com/office/drawing/2014/main" val="3570239884"/>
                    </a:ext>
                  </a:extLst>
                </a:gridCol>
                <a:gridCol w="6243440">
                  <a:extLst>
                    <a:ext uri="{9D8B030D-6E8A-4147-A177-3AD203B41FA5}">
                      <a16:colId xmlns:a16="http://schemas.microsoft.com/office/drawing/2014/main" val="3557054029"/>
                    </a:ext>
                  </a:extLst>
                </a:gridCol>
                <a:gridCol w="4198175">
                  <a:extLst>
                    <a:ext uri="{9D8B030D-6E8A-4147-A177-3AD203B41FA5}">
                      <a16:colId xmlns:a16="http://schemas.microsoft.com/office/drawing/2014/main" val="3896365875"/>
                    </a:ext>
                  </a:extLst>
                </a:gridCol>
              </a:tblGrid>
              <a:tr h="445830"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Intervensi Pusat (K/L/DAK)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K/L terkait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1C1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08178"/>
                  </a:ext>
                </a:extLst>
              </a:tr>
              <a:tr h="769514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586692"/>
                  </a:ext>
                </a:extLst>
              </a:tr>
              <a:tr h="515211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918470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r>
                        <a:rPr lang="en-US" sz="12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569524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51211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2692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946779"/>
                  </a:ext>
                </a:extLst>
              </a:tr>
              <a:tr h="445830"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580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402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2383A12A-4244-0CE4-861C-850DC699D2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A7C722-382B-E0E2-232B-3F6528E4C193}"/>
              </a:ext>
            </a:extLst>
          </p:cNvPr>
          <p:cNvSpPr txBox="1"/>
          <p:nvPr/>
        </p:nvSpPr>
        <p:spPr>
          <a:xfrm>
            <a:off x="324145" y="736759"/>
            <a:ext cx="1351652" cy="4508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699" b="1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0">
                      <a:prstClr val="white">
                        <a:alpha val="0"/>
                      </a:prstClr>
                    </a:gs>
                    <a:gs pos="38000">
                      <a:srgbClr val="4472C4">
                        <a:lumMod val="20000"/>
                        <a:lumOff val="80000"/>
                        <a:alpha val="47000"/>
                      </a:srgbClr>
                    </a:gs>
                    <a:gs pos="60000">
                      <a:srgbClr val="5B9BD5">
                        <a:lumMod val="60000"/>
                        <a:lumOff val="40000"/>
                      </a:srgbClr>
                    </a:gs>
                    <a:gs pos="100000">
                      <a:srgbClr val="9DC3E6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</a:t>
            </a:r>
            <a:endParaRPr kumimoji="0" lang="en-ID" sz="28699" b="1" i="0" u="none" strike="noStrike" kern="1200" cap="none" spc="0" normalizeH="0" baseline="0" noProof="0">
              <a:ln>
                <a:noFill/>
              </a:ln>
              <a:gradFill flip="none" rotWithShape="1">
                <a:gsLst>
                  <a:gs pos="0">
                    <a:prstClr val="white">
                      <a:alpha val="0"/>
                    </a:prstClr>
                  </a:gs>
                  <a:gs pos="38000">
                    <a:srgbClr val="4472C4">
                      <a:lumMod val="20000"/>
                      <a:lumOff val="80000"/>
                      <a:alpha val="47000"/>
                    </a:srgbClr>
                  </a:gs>
                  <a:gs pos="60000">
                    <a:srgbClr val="5B9BD5">
                      <a:lumMod val="60000"/>
                      <a:lumOff val="40000"/>
                    </a:srgbClr>
                  </a:gs>
                  <a:gs pos="100000">
                    <a:srgbClr val="9DC3E6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698303" y="1882371"/>
            <a:ext cx="8034217" cy="1446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5963" marR="0" lvl="0" indent="-715963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399" b="1" i="1" u="none" strike="noStrike" kern="1200" cap="none" spc="0" normalizeH="0" baseline="0" noProof="0">
                <a:ln>
                  <a:noFill/>
                </a:ln>
                <a:solidFill>
                  <a:srgbClr val="30676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IV. Usulan Intervensi yang terkait KP Terpilih</a:t>
            </a:r>
          </a:p>
        </p:txBody>
      </p:sp>
      <p:pic>
        <p:nvPicPr>
          <p:cNvPr id="9" name="Picture 8" descr="A group of children playing on a slide&#10;&#10;Description automatically generated">
            <a:extLst>
              <a:ext uri="{FF2B5EF4-FFF2-40B4-BE49-F238E27FC236}">
                <a16:creationId xmlns:a16="http://schemas.microsoft.com/office/drawing/2014/main" id="{163392C1-EA27-05F4-0AEE-133A2256A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287" y="2"/>
            <a:ext cx="546387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A549A-E0D6-4695-D853-5853057EAAF0}"/>
              </a:ext>
            </a:extLst>
          </p:cNvPr>
          <p:cNvSpPr/>
          <p:nvPr/>
        </p:nvSpPr>
        <p:spPr>
          <a:xfrm>
            <a:off x="0" y="4572002"/>
            <a:ext cx="12192000" cy="2286001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chemeClr val="bg1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3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65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Relevansi KP Terpilih dengan Kebutuhan Daerah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238043"/>
              </p:ext>
            </p:extLst>
          </p:nvPr>
        </p:nvGraphicFramePr>
        <p:xfrm>
          <a:off x="347388" y="919691"/>
          <a:ext cx="11497223" cy="4528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051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3563832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3504625">
                  <a:extLst>
                    <a:ext uri="{9D8B030D-6E8A-4147-A177-3AD203B41FA5}">
                      <a16:colId xmlns:a16="http://schemas.microsoft.com/office/drawing/2014/main" val="1102247391"/>
                    </a:ext>
                  </a:extLst>
                </a:gridCol>
                <a:gridCol w="3773715">
                  <a:extLst>
                    <a:ext uri="{9D8B030D-6E8A-4147-A177-3AD203B41FA5}">
                      <a16:colId xmlns:a16="http://schemas.microsoft.com/office/drawing/2014/main" val="584487118"/>
                    </a:ext>
                  </a:extLst>
                </a:gridCol>
              </a:tblGrid>
              <a:tr h="349039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KP Terpilih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Relevansi dengan Kebutuhan Daerah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Relevansi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57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Pengembangan Lumbung Pangan Nasional (*)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Pengembangan Kawasan Sentra Produksi Pangan (KSPP) (**)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Hilirisasi Industri Berbasis Sumber Daya Hayati (Kelapa, Rumput laut, dll)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300"/>
                        <a:t>Peningkatan Keterkaitan Ekonomi dan Rantai Nilai Domestik , Antardaerah , dan dengan Global</a:t>
                      </a:r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Penerapan Graduasi Bantuan Sosial dan Penguatan Kemandirian Masyarakat melalui Kartu Usaha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Penyaluran Bantuan Sosial yang Adaptif melalui Kartu Kesejahteraan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Bantuan pangan bergizi bagi ibu hamil dan balita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69173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Peningkatan sarana dan prasarana pendidikan yang berkualitas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B467A7F-1787-220E-2830-021A0A9C7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268947" y="2472482"/>
            <a:ext cx="2282354" cy="82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79A61-392C-A90B-E5D7-434BB230A106}"/>
              </a:ext>
            </a:extLst>
          </p:cNvPr>
          <p:cNvSpPr txBox="1"/>
          <p:nvPr/>
        </p:nvSpPr>
        <p:spPr>
          <a:xfrm>
            <a:off x="347388" y="5760634"/>
            <a:ext cx="88811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Keterangan: </a:t>
            </a:r>
          </a:p>
          <a:p>
            <a:r>
              <a:rPr lang="en-US" sz="1400"/>
              <a:t>*) hanya untuk Provinsi Kalteng, Sumsel, NTT, Papua Selatan</a:t>
            </a:r>
          </a:p>
          <a:p>
            <a:r>
              <a:rPr lang="en-US" sz="1400"/>
              <a:t>**) hanya untuk Provinsi Sumut, Sumsel, Kalteng, NTT, Papua, dan Papua Selatan</a:t>
            </a:r>
          </a:p>
        </p:txBody>
      </p:sp>
    </p:spTree>
    <p:extLst>
      <p:ext uri="{BB962C8B-B14F-4D97-AF65-F5344CB8AC3E}">
        <p14:creationId xmlns:p14="http://schemas.microsoft.com/office/powerpoint/2010/main" val="2266763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168456"/>
            <a:ext cx="8347342" cy="525313"/>
          </a:xfrm>
        </p:spPr>
        <p:txBody>
          <a:bodyPr>
            <a:normAutofit fontScale="90000"/>
          </a:bodyPr>
          <a:lstStyle/>
          <a:p>
            <a:r>
              <a:rPr lang="en-US"/>
              <a:t>Identifikasi Intervensi KP Terpilih yang Dibutuhkan Daerah (1/8)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9240"/>
              </p:ext>
            </p:extLst>
          </p:nvPr>
        </p:nvGraphicFramePr>
        <p:xfrm>
          <a:off x="346434" y="1205440"/>
          <a:ext cx="11037845" cy="3734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369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360240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680412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680412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680412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53192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Penyiapan Calon Lokasi dan Calon Petani Penerima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435499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Pengembangan dan Pengelolaan Sistem Irigasi termasuk Sarana/ Prasarana Pendukung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Pemberian Alsin Pra Panen dan Pasca Panen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Pemberian Penyuluh Pertanian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00">
                          <a:latin typeface="+mj-lt"/>
                        </a:rPr>
                        <a:t>Dst…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8478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6" y="693769"/>
            <a:ext cx="685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1: </a:t>
            </a:r>
            <a:r>
              <a:rPr lang="en-US" sz="1800"/>
              <a:t>Pengembangan Lumbung Pangan Nasional (*)</a:t>
            </a:r>
            <a:r>
              <a:rPr lang="en-US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40481-5A95-9DA7-B92C-B42777C61D76}"/>
              </a:ext>
            </a:extLst>
          </p:cNvPr>
          <p:cNvSpPr txBox="1"/>
          <p:nvPr/>
        </p:nvSpPr>
        <p:spPr>
          <a:xfrm>
            <a:off x="346434" y="5451796"/>
            <a:ext cx="8881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Keterangan: </a:t>
            </a:r>
          </a:p>
          <a:p>
            <a:r>
              <a:rPr lang="en-US" sz="1400"/>
              <a:t>*) hanya untuk Provinsi Kalteng, Sumsel, NTT, Papua Selatan</a:t>
            </a:r>
          </a:p>
        </p:txBody>
      </p:sp>
    </p:spTree>
    <p:extLst>
      <p:ext uri="{BB962C8B-B14F-4D97-AF65-F5344CB8AC3E}">
        <p14:creationId xmlns:p14="http://schemas.microsoft.com/office/powerpoint/2010/main" val="31708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8" y="168456"/>
            <a:ext cx="7811401" cy="438504"/>
          </a:xfrm>
        </p:spPr>
        <p:txBody>
          <a:bodyPr>
            <a:noAutofit/>
          </a:bodyPr>
          <a:lstStyle/>
          <a:p>
            <a:r>
              <a:rPr lang="en-US" sz="2000"/>
              <a:t>Identifikasi Intervensi KP Terpilih yang Dibutuhkan Daerah (2/8)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314159"/>
              </p:ext>
            </p:extLst>
          </p:nvPr>
        </p:nvGraphicFramePr>
        <p:xfrm>
          <a:off x="346434" y="1205441"/>
          <a:ext cx="11357885" cy="3685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20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428675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520489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53213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lvl="1" indent="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Pengembangan dan pembangunan jalan, jembatan, sistem drainase, dan sarana permukiman  kawasan transmigrasi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lvl="1" algn="l" fontAlgn="t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Pemberian Alat dan Mesin Pertanian 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lvl="1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Penyaluran benih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40062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lvl="1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Pemberian Sarana Pascapanen dan Sarana Pengolahan Hasil Tanaman Pangan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Pemberian Sertifikat Produk Tanaman Pangan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00">
                          <a:latin typeface="+mj-lt"/>
                        </a:rPr>
                        <a:t>Dst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539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+mj-lt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6" y="693769"/>
            <a:ext cx="7941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2: </a:t>
            </a:r>
            <a:r>
              <a:rPr lang="en-US" sz="1800"/>
              <a:t>Pengembangan Kawasan Sentra Produksi Pangan (KSPP) (**)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AD4647-2D25-1AAC-642C-1CE344F8D6A7}"/>
              </a:ext>
            </a:extLst>
          </p:cNvPr>
          <p:cNvSpPr txBox="1"/>
          <p:nvPr/>
        </p:nvSpPr>
        <p:spPr>
          <a:xfrm>
            <a:off x="493486" y="5760634"/>
            <a:ext cx="8735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Keterangan: </a:t>
            </a:r>
          </a:p>
          <a:p>
            <a:r>
              <a:rPr lang="en-US" sz="1400"/>
              <a:t>**) hanya untuk Provinsi Sumut, Sumsel, Kalteng, NTT, Papua, dan Papua Selatan</a:t>
            </a:r>
          </a:p>
        </p:txBody>
      </p:sp>
    </p:spTree>
    <p:extLst>
      <p:ext uri="{BB962C8B-B14F-4D97-AF65-F5344CB8AC3E}">
        <p14:creationId xmlns:p14="http://schemas.microsoft.com/office/powerpoint/2010/main" val="2389711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8" y="168456"/>
            <a:ext cx="8146681" cy="438504"/>
          </a:xfrm>
        </p:spPr>
        <p:txBody>
          <a:bodyPr>
            <a:noAutofit/>
          </a:bodyPr>
          <a:lstStyle/>
          <a:p>
            <a:r>
              <a:rPr lang="en-US" sz="2000"/>
              <a:t>Identifikasi Intervensi KP Terpilih yang Dibutuhkan Daerah (3/8)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7654449"/>
              </p:ext>
            </p:extLst>
          </p:nvPr>
        </p:nvGraphicFramePr>
        <p:xfrm>
          <a:off x="346434" y="1149910"/>
          <a:ext cx="11392175" cy="44792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26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501978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66457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66457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66457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Pembangunan kebun sumber benih , termasuk yang didukung melalui kerja sama dengan swasta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 efisiensi panen yang didukung penerapan teknologi tepat guna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Fasilitasi pemanfaatan teknologi untuk diversifikasi pengolahan produk kelapa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Memperkuat koperasi rumput laut untuk memperkuat posisi tawar petani rumput laut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Penyusunan skema penjualan petani ke pabrik pengolahan melalui platform digital yang meningkatkan harga jual ditingkat petani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Pelatihan dan pendampingan pengolah rumput laut terkait praktik produksi sesuai standar , upaya diversifikasi produk, pengemasan , dan pemasaran produk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Fasilitasi industri pengolahan sisa hasil produksi industri smelter nikel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7" y="693769"/>
            <a:ext cx="8861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3: </a:t>
            </a:r>
            <a:r>
              <a:rPr lang="en-US" sz="1800"/>
              <a:t>Hilirisasi Industri Berbasis Sumber Daya Hayati (Kelapa, Rumput laut, dll)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330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Identifikasi Intervensi KP Terpilih yang Dibutuhkan Daerah (4/8)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775001"/>
              </p:ext>
            </p:extLst>
          </p:nvPr>
        </p:nvGraphicFramePr>
        <p:xfrm>
          <a:off x="347388" y="1340100"/>
          <a:ext cx="11208340" cy="3416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198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396697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21815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21815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21815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500130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Pelatihan SDM Ekspor 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48012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Pembangunan Pusat Promosi Produk Unggulan Daerah 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Pengembangan Pelatihan Balai 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Fasilitasi dan Pembinaan Pasar Rakyat 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dsl…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4804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6" y="693769"/>
            <a:ext cx="1082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4: </a:t>
            </a:r>
            <a:r>
              <a:rPr lang="sv-SE" sz="1800"/>
              <a:t>Peningkatan Keterkaitan Ekonomi dan Rantai Nilai Domestik, Antardaerah, dan dengan Global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42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/>
              <a:t>Identifikasi Intervensi KP Terpilih yang Dibutuhkan Daerah (5/8)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40531"/>
              </p:ext>
            </p:extLst>
          </p:nvPr>
        </p:nvGraphicFramePr>
        <p:xfrm>
          <a:off x="346434" y="1350585"/>
          <a:ext cx="11357885" cy="3961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820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428675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58130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478215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Program Prakerja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Pelatihan Berbasis Kompetensi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Pengembangan PLUT KUKM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612917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Pemberian perlindungan kerja melalui fasilitasi PBI Jamsostek dan Jaminan Kehilangan Pekerjaan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85511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Peningkatan Kapasitas (Kelola Kawasan, Kelembagaan, dan Usaha) bagi Kelompok Masyarakat Penerima Akses dan Kelola Kawasan Hutan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Pemberian asuransi Pertanian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34272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264885" y="794106"/>
            <a:ext cx="1143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5: </a:t>
            </a:r>
            <a:r>
              <a:rPr lang="en-US" sz="1800"/>
              <a:t>Penerapan Graduasi Bantuan Sosial dan Penguatan Kemandirian Masyarakat melalui Kartu Usaha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Pertumbuhan</a:t>
            </a:r>
            <a:r>
              <a:rPr lang="en-US" sz="2000" dirty="0">
                <a:solidFill>
                  <a:srgbClr val="2F5597"/>
                </a:solidFill>
              </a:rPr>
              <a:t> Ekonomi </a:t>
            </a:r>
            <a:br>
              <a:rPr lang="en-US" sz="2000" dirty="0">
                <a:solidFill>
                  <a:srgbClr val="2F5597"/>
                </a:solidFill>
              </a:rPr>
            </a:b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BD37D-9435-3EB7-344A-572B3D6395E4}"/>
              </a:ext>
            </a:extLst>
          </p:cNvPr>
          <p:cNvSpPr/>
          <p:nvPr/>
        </p:nvSpPr>
        <p:spPr>
          <a:xfrm>
            <a:off x="217170" y="764540"/>
            <a:ext cx="3669030" cy="5090962"/>
          </a:xfrm>
          <a:prstGeom prst="roundRect">
            <a:avLst/>
          </a:prstGeom>
          <a:solidFill>
            <a:srgbClr val="EFE4D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Gambaran Pertumbuhan Ekonomi Provinsi Tahun 2020 - 2023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75EFB3-ED77-24C2-D96E-114DC0A11A0E}"/>
              </a:ext>
            </a:extLst>
          </p:cNvPr>
          <p:cNvSpPr/>
          <p:nvPr/>
        </p:nvSpPr>
        <p:spPr>
          <a:xfrm>
            <a:off x="4290060" y="775970"/>
            <a:ext cx="3669030" cy="507953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Faktor Pendukung Capaian Pertumbuhan Ekonomi Daerah :</a:t>
            </a:r>
          </a:p>
          <a:p>
            <a:pPr marL="342900" indent="-342900" algn="ctr">
              <a:buAutoNum type="arabicPeriod"/>
            </a:pPr>
            <a:r>
              <a:rPr lang="en-US"/>
              <a:t>Xxx</a:t>
            </a:r>
          </a:p>
          <a:p>
            <a:pPr marL="342900" indent="-342900" algn="ctr">
              <a:buAutoNum type="arabicPeriod"/>
            </a:pPr>
            <a:r>
              <a:rPr lang="en-US"/>
              <a:t>…..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E9ABE-D835-5905-9BFF-54F246241CBD}"/>
              </a:ext>
            </a:extLst>
          </p:cNvPr>
          <p:cNvSpPr/>
          <p:nvPr/>
        </p:nvSpPr>
        <p:spPr>
          <a:xfrm>
            <a:off x="8362950" y="753110"/>
            <a:ext cx="3503933" cy="5108742"/>
          </a:xfrm>
          <a:prstGeom prst="roundRect">
            <a:avLst/>
          </a:prstGeom>
          <a:solidFill>
            <a:srgbClr val="BF434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yang optimal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Ekonomi Daerah *) 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3D642-0E76-2EDF-95CF-75F52B6AF5BA}"/>
              </a:ext>
            </a:extLst>
          </p:cNvPr>
          <p:cNvSpPr txBox="1"/>
          <p:nvPr/>
        </p:nvSpPr>
        <p:spPr>
          <a:xfrm>
            <a:off x="44609" y="586185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6960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598" y="168456"/>
            <a:ext cx="7902841" cy="438504"/>
          </a:xfrm>
        </p:spPr>
        <p:txBody>
          <a:bodyPr>
            <a:normAutofit fontScale="90000"/>
          </a:bodyPr>
          <a:lstStyle/>
          <a:p>
            <a:r>
              <a:rPr lang="en-US" sz="2400"/>
              <a:t>Identifikasi Intervensi KP Terpilih yang Dibutuhkan Daerah (6/8)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792716"/>
              </p:ext>
            </p:extLst>
          </p:nvPr>
        </p:nvGraphicFramePr>
        <p:xfrm>
          <a:off x="346434" y="1205441"/>
          <a:ext cx="10546354" cy="43381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33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255144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561059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561059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561059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720208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85615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Penyediaan Elpiji 3 kg yang tepat sasaran bagi Masyarakat, Usaha Mikro, Nelayan, dan Petani Sasaran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Pemberian bantuan Sosial Bersyarat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Pemberian bantuan iuran PBI JKN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516268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Pemberian bantuan sosial sembako kepada Keluarga Penerima Manfaat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7424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6" y="693769"/>
            <a:ext cx="8714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6: </a:t>
            </a:r>
            <a:r>
              <a:rPr lang="en-US" sz="1800"/>
              <a:t>Penyaluran Bantuan Sosial yang Adaptif melalui Kartu Kesejahteraan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3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/>
              <a:t>Identifikasi Intervensi KP Terpilih yang Dibutuhkan Daerah (7/8)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158388"/>
              </p:ext>
            </p:extLst>
          </p:nvPr>
        </p:nvGraphicFramePr>
        <p:xfrm>
          <a:off x="346434" y="1205441"/>
          <a:ext cx="11449324" cy="446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0092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448227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80335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80335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80335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647897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61731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Penyediaan bantuan pangan bergizi bagi ibu hami, ibu menyusui, dan balita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464434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sv-SE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Penyediaan makanan tambahan bagi ibu hamil dan balita bermasalah gizi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Edukasi makan bergizi seimbang pada sasaran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770196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Pemantauan dan pengawasan terhadap kesesuaian standar gizi pada bantuan pangan bergizi yang diberikan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617315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Pemantauan compliance (konsumsi) sasaran terhadap bantuan pangan bergizi yang diberikan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36671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/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6" y="693769"/>
            <a:ext cx="674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7: </a:t>
            </a:r>
            <a:r>
              <a:rPr lang="en-US" sz="1800"/>
              <a:t>Bantuan pangan bergizi bagi ibu hamil dan balita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91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364D-FDDB-EF02-B9B2-2AA32E207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/>
              <a:t>Identifikasi Intervensi KP Terpilih yang Dibutuhkan Daerah (8/8)</a:t>
            </a:r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BB6066-8912-4381-39C3-442B932B2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472341"/>
              </p:ext>
            </p:extLst>
          </p:nvPr>
        </p:nvGraphicFramePr>
        <p:xfrm>
          <a:off x="346434" y="1205441"/>
          <a:ext cx="11277876" cy="3858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07">
                  <a:extLst>
                    <a:ext uri="{9D8B030D-6E8A-4147-A177-3AD203B41FA5}">
                      <a16:colId xmlns:a16="http://schemas.microsoft.com/office/drawing/2014/main" val="3740022762"/>
                    </a:ext>
                  </a:extLst>
                </a:gridCol>
                <a:gridCol w="2411566">
                  <a:extLst>
                    <a:ext uri="{9D8B030D-6E8A-4147-A177-3AD203B41FA5}">
                      <a16:colId xmlns:a16="http://schemas.microsoft.com/office/drawing/2014/main" val="230746356"/>
                    </a:ext>
                  </a:extLst>
                </a:gridCol>
                <a:gridCol w="2738701">
                  <a:extLst>
                    <a:ext uri="{9D8B030D-6E8A-4147-A177-3AD203B41FA5}">
                      <a16:colId xmlns:a16="http://schemas.microsoft.com/office/drawing/2014/main" val="2321702482"/>
                    </a:ext>
                  </a:extLst>
                </a:gridCol>
                <a:gridCol w="2738701">
                  <a:extLst>
                    <a:ext uri="{9D8B030D-6E8A-4147-A177-3AD203B41FA5}">
                      <a16:colId xmlns:a16="http://schemas.microsoft.com/office/drawing/2014/main" val="3057622775"/>
                    </a:ext>
                  </a:extLst>
                </a:gridCol>
                <a:gridCol w="2738701">
                  <a:extLst>
                    <a:ext uri="{9D8B030D-6E8A-4147-A177-3AD203B41FA5}">
                      <a16:colId xmlns:a16="http://schemas.microsoft.com/office/drawing/2014/main" val="3380511526"/>
                    </a:ext>
                  </a:extLst>
                </a:gridCol>
              </a:tblGrid>
              <a:tr h="748106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Justifikasi intervensi yang dibutuhkan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Usulan Lokasi Prioritas (KabKota)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Justifikasi Usulan Lokasi Prioritas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107349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D" sz="1100" b="0" i="0" u="none" strike="noStrike">
                          <a:solidFill>
                            <a:srgbClr val="000000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Pembangunan unit sekolah unggul</a:t>
                      </a: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193118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965264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854488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7644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55914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ID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163156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44035"/>
                  </a:ext>
                </a:extLst>
              </a:tr>
              <a:tr h="388743"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989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CCE348-B69F-0CCF-9E38-1730DF038A55}"/>
              </a:ext>
            </a:extLst>
          </p:cNvPr>
          <p:cNvSpPr txBox="1"/>
          <p:nvPr/>
        </p:nvSpPr>
        <p:spPr>
          <a:xfrm>
            <a:off x="493487" y="693769"/>
            <a:ext cx="9013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KP Terpilih 8: Peningkatan sarana dan prasarana pendidikan yang berkualitas</a:t>
            </a:r>
          </a:p>
        </p:txBody>
      </p:sp>
    </p:spTree>
    <p:extLst>
      <p:ext uri="{BB962C8B-B14F-4D97-AF65-F5344CB8AC3E}">
        <p14:creationId xmlns:p14="http://schemas.microsoft.com/office/powerpoint/2010/main" val="484312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with many tall buildings&#10;&#10;Description automatically generated">
            <a:extLst>
              <a:ext uri="{FF2B5EF4-FFF2-40B4-BE49-F238E27FC236}">
                <a16:creationId xmlns:a16="http://schemas.microsoft.com/office/drawing/2014/main" id="{90DFDED7-68AC-27C9-1A41-0AA528837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878"/>
                    </a14:imgEffect>
                    <a14:imgEffect>
                      <a14:saturation sat="0"/>
                    </a14:imgEffect>
                    <a14:imgEffect>
                      <a14:brightnessContrast bright="7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96"/>
          <a:stretch/>
        </p:blipFill>
        <p:spPr>
          <a:xfrm>
            <a:off x="0" y="-483"/>
            <a:ext cx="12192000" cy="68584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0A73C3-591D-9297-92D3-780F34C59CC7}"/>
              </a:ext>
            </a:extLst>
          </p:cNvPr>
          <p:cNvSpPr txBox="1"/>
          <p:nvPr/>
        </p:nvSpPr>
        <p:spPr>
          <a:xfrm>
            <a:off x="3400783" y="2716695"/>
            <a:ext cx="51582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1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Terima kasih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667734A-C76D-30F2-8766-654F7EDB9701}"/>
              </a:ext>
            </a:extLst>
          </p:cNvPr>
          <p:cNvSpPr/>
          <p:nvPr/>
        </p:nvSpPr>
        <p:spPr>
          <a:xfrm>
            <a:off x="1028701" y="3824692"/>
            <a:ext cx="10299700" cy="340422"/>
          </a:xfrm>
          <a:prstGeom prst="roundRect">
            <a:avLst>
              <a:gd name="adj" fmla="val 35320"/>
            </a:avLst>
          </a:prstGeom>
          <a:gradFill>
            <a:gsLst>
              <a:gs pos="33000">
                <a:srgbClr val="5EC4DC"/>
              </a:gs>
              <a:gs pos="0">
                <a:srgbClr val="0F7FC0">
                  <a:alpha val="0"/>
                </a:srgbClr>
              </a:gs>
              <a:gs pos="21000">
                <a:srgbClr val="0F7FC0">
                  <a:alpha val="80000"/>
                </a:srgbClr>
              </a:gs>
              <a:gs pos="86000">
                <a:srgbClr val="7BC9E1"/>
              </a:gs>
              <a:gs pos="47000">
                <a:srgbClr val="4EB065"/>
              </a:gs>
              <a:gs pos="100000">
                <a:schemeClr val="bg1">
                  <a:alpha val="0"/>
                  <a:lumMod val="43000"/>
                  <a:lumOff val="57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799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966422-FAF6-77CA-3C59-EAF43DFB5FAC}"/>
              </a:ext>
            </a:extLst>
          </p:cNvPr>
          <p:cNvGrpSpPr/>
          <p:nvPr/>
        </p:nvGrpSpPr>
        <p:grpSpPr>
          <a:xfrm>
            <a:off x="1961542" y="3895674"/>
            <a:ext cx="158629" cy="156457"/>
            <a:chOff x="2046005" y="5149146"/>
            <a:chExt cx="228600" cy="22860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A363675-DE6F-731F-24A3-DFC0CC28A6CF}"/>
                </a:ext>
              </a:extLst>
            </p:cNvPr>
            <p:cNvSpPr/>
            <p:nvPr userDrawn="1"/>
          </p:nvSpPr>
          <p:spPr>
            <a:xfrm>
              <a:off x="2046005" y="5149146"/>
              <a:ext cx="228600" cy="228600"/>
            </a:xfrm>
            <a:prstGeom prst="roundRect">
              <a:avLst>
                <a:gd name="adj" fmla="val 2222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6D2CE4-9D49-1DC4-29D9-2EC1FEBBD080}"/>
                </a:ext>
              </a:extLst>
            </p:cNvPr>
            <p:cNvSpPr/>
            <p:nvPr userDrawn="1"/>
          </p:nvSpPr>
          <p:spPr>
            <a:xfrm>
              <a:off x="2099980" y="5203121"/>
              <a:ext cx="120650" cy="12065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7C5CD05-876F-C73E-400E-06DE96734F0F}"/>
              </a:ext>
            </a:extLst>
          </p:cNvPr>
          <p:cNvGrpSpPr/>
          <p:nvPr/>
        </p:nvGrpSpPr>
        <p:grpSpPr>
          <a:xfrm>
            <a:off x="5979888" y="3845851"/>
            <a:ext cx="158629" cy="266671"/>
            <a:chOff x="4196298" y="4730052"/>
            <a:chExt cx="500044" cy="85229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6EBE4D1-ED42-3BEE-BDB8-955BAA47618C}"/>
                </a:ext>
              </a:extLst>
            </p:cNvPr>
            <p:cNvSpPr/>
            <p:nvPr/>
          </p:nvSpPr>
          <p:spPr>
            <a:xfrm>
              <a:off x="4200110" y="4908084"/>
              <a:ext cx="496232" cy="4962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D442E55-0820-D62D-E8BD-ED6700686ED7}"/>
                </a:ext>
              </a:extLst>
            </p:cNvPr>
            <p:cNvSpPr/>
            <p:nvPr/>
          </p:nvSpPr>
          <p:spPr>
            <a:xfrm>
              <a:off x="4319588" y="4908084"/>
              <a:ext cx="249650" cy="496232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15EA4040-E3A2-F149-C7F7-29BFA90A76E7}"/>
                </a:ext>
              </a:extLst>
            </p:cNvPr>
            <p:cNvSpPr/>
            <p:nvPr/>
          </p:nvSpPr>
          <p:spPr>
            <a:xfrm rot="16200000">
              <a:off x="4270194" y="5156200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E998A62C-88BB-0D83-9755-5DBB6C346115}"/>
                </a:ext>
              </a:extLst>
            </p:cNvPr>
            <p:cNvSpPr/>
            <p:nvPr/>
          </p:nvSpPr>
          <p:spPr>
            <a:xfrm rot="5400000" flipV="1">
              <a:off x="4266381" y="4659969"/>
              <a:ext cx="356066" cy="496231"/>
            </a:xfrm>
            <a:prstGeom prst="arc">
              <a:avLst>
                <a:gd name="adj1" fmla="val 17902290"/>
                <a:gd name="adj2" fmla="val 3720430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7DD59FE-5432-808B-AE16-03F00BDF703D}"/>
                </a:ext>
              </a:extLst>
            </p:cNvPr>
            <p:cNvCxnSpPr>
              <a:stCxn id="39" idx="2"/>
              <a:endCxn id="39" idx="6"/>
            </p:cNvCxnSpPr>
            <p:nvPr/>
          </p:nvCxnSpPr>
          <p:spPr>
            <a:xfrm>
              <a:off x="4200110" y="5156200"/>
              <a:ext cx="496232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DF6995-15B6-83FE-5A7E-57A955181D1A}"/>
                </a:ext>
              </a:extLst>
            </p:cNvPr>
            <p:cNvCxnSpPr>
              <a:cxnSpLocks/>
              <a:endCxn id="40" idx="4"/>
            </p:cNvCxnSpPr>
            <p:nvPr/>
          </p:nvCxnSpPr>
          <p:spPr>
            <a:xfrm>
              <a:off x="4444413" y="4908084"/>
              <a:ext cx="0" cy="496232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6BBACDA-5B67-871B-0124-8626FB57CF0C}"/>
              </a:ext>
            </a:extLst>
          </p:cNvPr>
          <p:cNvSpPr/>
          <p:nvPr/>
        </p:nvSpPr>
        <p:spPr>
          <a:xfrm rot="5400000">
            <a:off x="4040010" y="3863056"/>
            <a:ext cx="158232" cy="221873"/>
          </a:xfrm>
          <a:custGeom>
            <a:avLst/>
            <a:gdLst>
              <a:gd name="connsiteX0" fmla="*/ 0 w 213885"/>
              <a:gd name="connsiteY0" fmla="*/ 251580 h 295799"/>
              <a:gd name="connsiteX1" fmla="*/ 0 w 213885"/>
              <a:gd name="connsiteY1" fmla="*/ 44219 h 295799"/>
              <a:gd name="connsiteX2" fmla="*/ 44219 w 213885"/>
              <a:gd name="connsiteY2" fmla="*/ 0 h 295799"/>
              <a:gd name="connsiteX3" fmla="*/ 169666 w 213885"/>
              <a:gd name="connsiteY3" fmla="*/ 0 h 295799"/>
              <a:gd name="connsiteX4" fmla="*/ 213885 w 213885"/>
              <a:gd name="connsiteY4" fmla="*/ 44219 h 295799"/>
              <a:gd name="connsiteX5" fmla="*/ 213885 w 213885"/>
              <a:gd name="connsiteY5" fmla="*/ 251580 h 295799"/>
              <a:gd name="connsiteX6" fmla="*/ 169666 w 213885"/>
              <a:gd name="connsiteY6" fmla="*/ 295799 h 295799"/>
              <a:gd name="connsiteX7" fmla="*/ 44219 w 213885"/>
              <a:gd name="connsiteY7" fmla="*/ 295799 h 295799"/>
              <a:gd name="connsiteX8" fmla="*/ 0 w 213885"/>
              <a:gd name="connsiteY8" fmla="*/ 251580 h 295799"/>
              <a:gd name="connsiteX9" fmla="*/ 26184 w 213885"/>
              <a:gd name="connsiteY9" fmla="*/ 203932 h 295799"/>
              <a:gd name="connsiteX10" fmla="*/ 187699 w 213885"/>
              <a:gd name="connsiteY10" fmla="*/ 203932 h 295799"/>
              <a:gd name="connsiteX11" fmla="*/ 106942 w 213885"/>
              <a:gd name="connsiteY11" fmla="*/ 57929 h 295799"/>
              <a:gd name="connsiteX12" fmla="*/ 26184 w 213885"/>
              <a:gd name="connsiteY12" fmla="*/ 203932 h 29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3885" h="295799">
                <a:moveTo>
                  <a:pt x="0" y="251580"/>
                </a:moveTo>
                <a:lnTo>
                  <a:pt x="0" y="44219"/>
                </a:lnTo>
                <a:cubicBezTo>
                  <a:pt x="0" y="19798"/>
                  <a:pt x="19798" y="0"/>
                  <a:pt x="44219" y="0"/>
                </a:cubicBezTo>
                <a:lnTo>
                  <a:pt x="169666" y="0"/>
                </a:lnTo>
                <a:cubicBezTo>
                  <a:pt x="194087" y="0"/>
                  <a:pt x="213885" y="19798"/>
                  <a:pt x="213885" y="44219"/>
                </a:cubicBezTo>
                <a:lnTo>
                  <a:pt x="213885" y="251580"/>
                </a:lnTo>
                <a:cubicBezTo>
                  <a:pt x="213885" y="276001"/>
                  <a:pt x="194087" y="295799"/>
                  <a:pt x="169666" y="295799"/>
                </a:cubicBezTo>
                <a:lnTo>
                  <a:pt x="44219" y="295799"/>
                </a:lnTo>
                <a:cubicBezTo>
                  <a:pt x="19798" y="295799"/>
                  <a:pt x="0" y="276001"/>
                  <a:pt x="0" y="251580"/>
                </a:cubicBezTo>
                <a:close/>
                <a:moveTo>
                  <a:pt x="26184" y="203932"/>
                </a:moveTo>
                <a:lnTo>
                  <a:pt x="187699" y="203932"/>
                </a:lnTo>
                <a:lnTo>
                  <a:pt x="106942" y="57929"/>
                </a:lnTo>
                <a:lnTo>
                  <a:pt x="26184" y="20393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Graphic 45" descr="Envelope with solid fill">
            <a:extLst>
              <a:ext uri="{FF2B5EF4-FFF2-40B4-BE49-F238E27FC236}">
                <a16:creationId xmlns:a16="http://schemas.microsoft.com/office/drawing/2014/main" id="{E11251EA-326F-66B9-BBA4-6F918ABEB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0549" y="3850916"/>
            <a:ext cx="251299" cy="25129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D39119-FF2E-762B-D96C-3E4D85A757E7}"/>
              </a:ext>
            </a:extLst>
          </p:cNvPr>
          <p:cNvSpPr txBox="1"/>
          <p:nvPr/>
        </p:nvSpPr>
        <p:spPr>
          <a:xfrm>
            <a:off x="2177232" y="3848654"/>
            <a:ext cx="1658528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dit.peppdbappenas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788E04-D6AC-984D-3461-FE1BF01B5928}"/>
              </a:ext>
            </a:extLst>
          </p:cNvPr>
          <p:cNvSpPr txBox="1"/>
          <p:nvPr/>
        </p:nvSpPr>
        <p:spPr>
          <a:xfrm>
            <a:off x="4274963" y="3848656"/>
            <a:ext cx="1494224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Direktorat PEPPD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CD6DE3-A55D-DA04-6B00-3A095FFF4C5C}"/>
              </a:ext>
            </a:extLst>
          </p:cNvPr>
          <p:cNvSpPr txBox="1"/>
          <p:nvPr/>
        </p:nvSpPr>
        <p:spPr>
          <a:xfrm>
            <a:off x="6153208" y="3848656"/>
            <a:ext cx="1875185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peppd.bappenas.go.id</a:t>
            </a:r>
            <a:endParaRPr kumimoji="0" lang="en-ID" sz="1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796667-4E20-A76C-A4DC-5F7E2E69BA6E}"/>
              </a:ext>
            </a:extLst>
          </p:cNvPr>
          <p:cNvSpPr txBox="1"/>
          <p:nvPr/>
        </p:nvSpPr>
        <p:spPr>
          <a:xfrm>
            <a:off x="8478574" y="3848656"/>
            <a:ext cx="2141030" cy="277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dit.peppd@bappenas.go.id</a:t>
            </a:r>
            <a:endParaRPr kumimoji="0" lang="en-ID" sz="1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3" name="Picture 52" descr="A collage of images of children playing guitar&#10;&#10;Description automatically generated">
            <a:extLst>
              <a:ext uri="{FF2B5EF4-FFF2-40B4-BE49-F238E27FC236}">
                <a16:creationId xmlns:a16="http://schemas.microsoft.com/office/drawing/2014/main" id="{D285AD37-8A39-590C-654B-FF5B4C8FE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961" y="5904659"/>
            <a:ext cx="1745350" cy="9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4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Pertumbuhan</a:t>
            </a:r>
            <a:r>
              <a:rPr lang="en-US" sz="2000" dirty="0">
                <a:solidFill>
                  <a:srgbClr val="2F5597"/>
                </a:solidFill>
              </a:rPr>
              <a:t> Ekonomi </a:t>
            </a:r>
            <a:br>
              <a:rPr lang="en-US" sz="2000" dirty="0">
                <a:solidFill>
                  <a:srgbClr val="2F5597"/>
                </a:solidFill>
              </a:rPr>
            </a:b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606D43-20B9-78EB-D6E7-9802A9840612}"/>
              </a:ext>
            </a:extLst>
          </p:cNvPr>
          <p:cNvSpPr/>
          <p:nvPr/>
        </p:nvSpPr>
        <p:spPr>
          <a:xfrm>
            <a:off x="325118" y="955040"/>
            <a:ext cx="5638802" cy="4890248"/>
          </a:xfrm>
          <a:prstGeom prst="roundRect">
            <a:avLst/>
          </a:prstGeom>
          <a:solidFill>
            <a:srgbClr val="CA670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Faktor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Penghambat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Capaian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Pertumbuhan</a:t>
            </a:r>
            <a:r>
              <a:rPr lang="en-US" dirty="0">
                <a:solidFill>
                  <a:schemeClr val="bg1"/>
                </a:solidFill>
              </a:rPr>
              <a:t> Ekonomi Daerah :</a:t>
            </a:r>
          </a:p>
          <a:p>
            <a:pPr marL="342900" indent="-342900" algn="ctr"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Xxx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90D9D6-0F8A-78F7-8700-6D67A1DAEC70}"/>
              </a:ext>
            </a:extLst>
          </p:cNvPr>
          <p:cNvSpPr/>
          <p:nvPr/>
        </p:nvSpPr>
        <p:spPr>
          <a:xfrm>
            <a:off x="6482081" y="955040"/>
            <a:ext cx="5384802" cy="4890248"/>
          </a:xfrm>
          <a:prstGeom prst="roundRect">
            <a:avLst/>
          </a:prstGeom>
          <a:solidFill>
            <a:srgbClr val="A78A7F"/>
          </a:solidFill>
          <a:ln>
            <a:solidFill>
              <a:srgbClr val="A78A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 yang </a:t>
            </a:r>
            <a:r>
              <a:rPr lang="en-US" dirty="0" err="1"/>
              <a:t>kurang</a:t>
            </a:r>
            <a:r>
              <a:rPr lang="en-US" dirty="0"/>
              <a:t> optimal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Pertumbuhan</a:t>
            </a:r>
            <a:r>
              <a:rPr lang="en-US" dirty="0"/>
              <a:t> Ekonomi Daerah *) 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43D642-0E76-2EDF-95CF-75F52B6AF5BA}"/>
              </a:ext>
            </a:extLst>
          </p:cNvPr>
          <p:cNvSpPr txBox="1"/>
          <p:nvPr/>
        </p:nvSpPr>
        <p:spPr>
          <a:xfrm>
            <a:off x="44609" y="586185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1048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Tingkat </a:t>
            </a:r>
            <a:r>
              <a:rPr lang="en-US" sz="2000" dirty="0" err="1">
                <a:solidFill>
                  <a:srgbClr val="2F5597"/>
                </a:solidFill>
              </a:rPr>
              <a:t>Kemiskinan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br>
              <a:rPr lang="en-US" sz="2000" dirty="0">
                <a:solidFill>
                  <a:srgbClr val="2F5597"/>
                </a:solidFill>
              </a:rPr>
            </a:b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BD37D-9435-3EB7-344A-572B3D6395E4}"/>
              </a:ext>
            </a:extLst>
          </p:cNvPr>
          <p:cNvSpPr/>
          <p:nvPr/>
        </p:nvSpPr>
        <p:spPr>
          <a:xfrm>
            <a:off x="217170" y="764540"/>
            <a:ext cx="3669030" cy="5188050"/>
          </a:xfrm>
          <a:prstGeom prst="roundRect">
            <a:avLst/>
          </a:prstGeom>
          <a:solidFill>
            <a:srgbClr val="EFE4D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Gambaran Pertumbuhan Tingkat Kemiskinan Daerah Tahun 2020 - 2023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75EFB3-ED77-24C2-D96E-114DC0A11A0E}"/>
              </a:ext>
            </a:extLst>
          </p:cNvPr>
          <p:cNvSpPr/>
          <p:nvPr/>
        </p:nvSpPr>
        <p:spPr>
          <a:xfrm>
            <a:off x="4290060" y="775970"/>
            <a:ext cx="3916680" cy="514684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Pendukung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Tingkat </a:t>
            </a:r>
            <a:r>
              <a:rPr lang="en-US" dirty="0" err="1"/>
              <a:t>Kemiskinan</a:t>
            </a:r>
            <a:r>
              <a:rPr lang="en-US" dirty="0"/>
              <a:t> Daerah 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E9ABE-D835-5905-9BFF-54F246241CBD}"/>
              </a:ext>
            </a:extLst>
          </p:cNvPr>
          <p:cNvSpPr/>
          <p:nvPr/>
        </p:nvSpPr>
        <p:spPr>
          <a:xfrm>
            <a:off x="8362949" y="764539"/>
            <a:ext cx="3503933" cy="5188049"/>
          </a:xfrm>
          <a:prstGeom prst="roundRect">
            <a:avLst/>
          </a:prstGeom>
          <a:solidFill>
            <a:srgbClr val="BF434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yang optimal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Tingkat </a:t>
            </a:r>
            <a:r>
              <a:rPr lang="en-US" dirty="0" err="1"/>
              <a:t>Kemiskinan</a:t>
            </a:r>
            <a:r>
              <a:rPr lang="en-US" dirty="0"/>
              <a:t> Daerah *) 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3BA5B-0C5A-5D9E-A7C8-FB0D960D8414}"/>
              </a:ext>
            </a:extLst>
          </p:cNvPr>
          <p:cNvSpPr txBox="1"/>
          <p:nvPr/>
        </p:nvSpPr>
        <p:spPr>
          <a:xfrm>
            <a:off x="44609" y="592281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594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Tingkat </a:t>
            </a:r>
            <a:r>
              <a:rPr lang="en-US" sz="2000" dirty="0" err="1">
                <a:solidFill>
                  <a:srgbClr val="2F5597"/>
                </a:solidFill>
              </a:rPr>
              <a:t>Kemiskinan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br>
              <a:rPr lang="en-US" sz="2000" dirty="0">
                <a:solidFill>
                  <a:srgbClr val="2F5597"/>
                </a:solidFill>
              </a:rPr>
            </a:b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606D43-20B9-78EB-D6E7-9802A9840612}"/>
              </a:ext>
            </a:extLst>
          </p:cNvPr>
          <p:cNvSpPr/>
          <p:nvPr/>
        </p:nvSpPr>
        <p:spPr>
          <a:xfrm>
            <a:off x="233680" y="934720"/>
            <a:ext cx="5953760" cy="5017870"/>
          </a:xfrm>
          <a:prstGeom prst="roundRect">
            <a:avLst/>
          </a:prstGeom>
          <a:solidFill>
            <a:srgbClr val="0A939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Faktor Penghambat Capaian </a:t>
            </a:r>
            <a:r>
              <a:rPr lang="en-US"/>
              <a:t>Tingkat Kemiskinan </a:t>
            </a:r>
            <a:r>
              <a:rPr lang="en-US">
                <a:solidFill>
                  <a:schemeClr val="bg1"/>
                </a:solidFill>
              </a:rPr>
              <a:t>Daerah :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Xxx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90D9D6-0F8A-78F7-8700-6D67A1DAEC70}"/>
              </a:ext>
            </a:extLst>
          </p:cNvPr>
          <p:cNvSpPr/>
          <p:nvPr/>
        </p:nvSpPr>
        <p:spPr>
          <a:xfrm>
            <a:off x="6451601" y="934720"/>
            <a:ext cx="5415282" cy="5017870"/>
          </a:xfrm>
          <a:prstGeom prst="roundRect">
            <a:avLst/>
          </a:prstGeom>
          <a:solidFill>
            <a:srgbClr val="A78A7F"/>
          </a:solidFill>
          <a:ln>
            <a:solidFill>
              <a:srgbClr val="A78A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 yang </a:t>
            </a:r>
            <a:r>
              <a:rPr lang="en-US" dirty="0" err="1"/>
              <a:t>kurang</a:t>
            </a:r>
            <a:r>
              <a:rPr lang="en-US" dirty="0"/>
              <a:t> optimal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Tingkat </a:t>
            </a:r>
            <a:r>
              <a:rPr lang="en-US" dirty="0" err="1"/>
              <a:t>Kemiskinan</a:t>
            </a:r>
            <a:r>
              <a:rPr lang="en-US" dirty="0"/>
              <a:t> Daerah *) 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F3BA5B-0C5A-5D9E-A7C8-FB0D960D8414}"/>
              </a:ext>
            </a:extLst>
          </p:cNvPr>
          <p:cNvSpPr txBox="1"/>
          <p:nvPr/>
        </p:nvSpPr>
        <p:spPr>
          <a:xfrm>
            <a:off x="44609" y="592281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7338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Tingkat </a:t>
            </a:r>
            <a:r>
              <a:rPr lang="en-US" sz="2000" dirty="0" err="1">
                <a:solidFill>
                  <a:srgbClr val="2F5597"/>
                </a:solidFill>
              </a:rPr>
              <a:t>Pengangguran</a:t>
            </a:r>
            <a:r>
              <a:rPr lang="en-US" sz="2000" dirty="0">
                <a:solidFill>
                  <a:srgbClr val="2F5597"/>
                </a:solidFill>
              </a:rPr>
              <a:t> Terbuka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BD37D-9435-3EB7-344A-572B3D6395E4}"/>
              </a:ext>
            </a:extLst>
          </p:cNvPr>
          <p:cNvSpPr/>
          <p:nvPr/>
        </p:nvSpPr>
        <p:spPr>
          <a:xfrm>
            <a:off x="217170" y="744220"/>
            <a:ext cx="3669030" cy="5188050"/>
          </a:xfrm>
          <a:prstGeom prst="roundRect">
            <a:avLst/>
          </a:prstGeom>
          <a:solidFill>
            <a:srgbClr val="EFE4D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Gambaran Tingkat Pengangguran Terbuka Provinsi Tahun 2020 - 2023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75EFB3-ED77-24C2-D96E-114DC0A11A0E}"/>
              </a:ext>
            </a:extLst>
          </p:cNvPr>
          <p:cNvSpPr/>
          <p:nvPr/>
        </p:nvSpPr>
        <p:spPr>
          <a:xfrm>
            <a:off x="4290060" y="755650"/>
            <a:ext cx="3669030" cy="513668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Faktor Pendukung Capaian Tingkat Pengangguran Terbuka Daerah :</a:t>
            </a:r>
          </a:p>
          <a:p>
            <a:pPr marL="342900" indent="-342900" algn="ctr">
              <a:buAutoNum type="arabicPeriod"/>
            </a:pPr>
            <a:r>
              <a:rPr lang="en-US"/>
              <a:t>Xxx</a:t>
            </a:r>
          </a:p>
          <a:p>
            <a:pPr marL="342900" indent="-342900" algn="ctr">
              <a:buAutoNum type="arabicPeriod"/>
            </a:pPr>
            <a:r>
              <a:rPr lang="en-US"/>
              <a:t>…..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E9ABE-D835-5905-9BFF-54F246241CBD}"/>
              </a:ext>
            </a:extLst>
          </p:cNvPr>
          <p:cNvSpPr/>
          <p:nvPr/>
        </p:nvSpPr>
        <p:spPr>
          <a:xfrm>
            <a:off x="8362950" y="732790"/>
            <a:ext cx="3503933" cy="5136682"/>
          </a:xfrm>
          <a:prstGeom prst="roundRect">
            <a:avLst/>
          </a:prstGeom>
          <a:solidFill>
            <a:srgbClr val="BF434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yang optimal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Tingkat </a:t>
            </a:r>
            <a:r>
              <a:rPr lang="en-US" dirty="0" err="1"/>
              <a:t>Pengangguran</a:t>
            </a:r>
            <a:r>
              <a:rPr lang="en-US" dirty="0"/>
              <a:t> Terbuka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B0E4E-0896-8C98-3700-64B14A36C0B8}"/>
              </a:ext>
            </a:extLst>
          </p:cNvPr>
          <p:cNvSpPr txBox="1"/>
          <p:nvPr/>
        </p:nvSpPr>
        <p:spPr>
          <a:xfrm>
            <a:off x="44609" y="589233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318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Tingkat </a:t>
            </a:r>
            <a:r>
              <a:rPr lang="en-US" sz="2000" dirty="0" err="1">
                <a:solidFill>
                  <a:srgbClr val="2F5597"/>
                </a:solidFill>
              </a:rPr>
              <a:t>Pengangguran</a:t>
            </a:r>
            <a:r>
              <a:rPr lang="en-US" sz="2000" dirty="0">
                <a:solidFill>
                  <a:srgbClr val="2F5597"/>
                </a:solidFill>
              </a:rPr>
              <a:t> Terbuka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606D43-20B9-78EB-D6E7-9802A9840612}"/>
              </a:ext>
            </a:extLst>
          </p:cNvPr>
          <p:cNvSpPr/>
          <p:nvPr/>
        </p:nvSpPr>
        <p:spPr>
          <a:xfrm>
            <a:off x="316599" y="934720"/>
            <a:ext cx="5779401" cy="4997550"/>
          </a:xfrm>
          <a:prstGeom prst="roundRect">
            <a:avLst/>
          </a:prstGeom>
          <a:solidFill>
            <a:srgbClr val="CA670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Faktor Penghambat Capaian Tingkat Pengangguran Terbuka Daerah :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Xxx</a:t>
            </a:r>
          </a:p>
          <a:p>
            <a:pPr marL="342900" indent="-342900" algn="ctr">
              <a:buAutoNum type="arabicPeriod"/>
            </a:pPr>
            <a:r>
              <a:rPr lang="en-US">
                <a:solidFill>
                  <a:schemeClr val="bg1"/>
                </a:solidFill>
              </a:rPr>
              <a:t>…..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90D9D6-0F8A-78F7-8700-6D67A1DAEC70}"/>
              </a:ext>
            </a:extLst>
          </p:cNvPr>
          <p:cNvSpPr/>
          <p:nvPr/>
        </p:nvSpPr>
        <p:spPr>
          <a:xfrm>
            <a:off x="6367991" y="934720"/>
            <a:ext cx="5498892" cy="4997550"/>
          </a:xfrm>
          <a:prstGeom prst="roundRect">
            <a:avLst/>
          </a:prstGeom>
          <a:solidFill>
            <a:srgbClr val="A78A7F"/>
          </a:solidFill>
          <a:ln>
            <a:solidFill>
              <a:srgbClr val="A78A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 yang </a:t>
            </a:r>
            <a:r>
              <a:rPr lang="en-US" dirty="0" err="1"/>
              <a:t>kurang</a:t>
            </a:r>
            <a:r>
              <a:rPr lang="en-US" dirty="0"/>
              <a:t> optimal </a:t>
            </a:r>
            <a:r>
              <a:rPr lang="en-US" dirty="0" err="1"/>
              <a:t>dalam</a:t>
            </a:r>
            <a:r>
              <a:rPr lang="en-US" dirty="0"/>
              <a:t>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Tingkat </a:t>
            </a:r>
            <a:r>
              <a:rPr lang="en-US" dirty="0" err="1"/>
              <a:t>Pengangguran</a:t>
            </a:r>
            <a:r>
              <a:rPr lang="en-US" dirty="0"/>
              <a:t> Terbuka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0B0E4E-0896-8C98-3700-64B14A36C0B8}"/>
              </a:ext>
            </a:extLst>
          </p:cNvPr>
          <p:cNvSpPr txBox="1"/>
          <p:nvPr/>
        </p:nvSpPr>
        <p:spPr>
          <a:xfrm>
            <a:off x="44609" y="589233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0062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D3BE-E83E-44DD-4DF7-3FD184B01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>
                <a:solidFill>
                  <a:srgbClr val="2F5597"/>
                </a:solidFill>
              </a:rPr>
              <a:t>Gambaran </a:t>
            </a:r>
            <a:r>
              <a:rPr lang="en-US" sz="2000" dirty="0" err="1">
                <a:solidFill>
                  <a:srgbClr val="2F5597"/>
                </a:solidFill>
              </a:rPr>
              <a:t>Capaian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Indikator</a:t>
            </a:r>
            <a:r>
              <a:rPr lang="en-US" sz="2000" dirty="0">
                <a:solidFill>
                  <a:srgbClr val="2F5597"/>
                </a:solidFill>
              </a:rPr>
              <a:t> </a:t>
            </a:r>
            <a:r>
              <a:rPr lang="en-US" sz="2000" dirty="0" err="1">
                <a:solidFill>
                  <a:srgbClr val="2F5597"/>
                </a:solidFill>
              </a:rPr>
              <a:t>Rasio</a:t>
            </a:r>
            <a:r>
              <a:rPr lang="en-US" sz="2000" dirty="0">
                <a:solidFill>
                  <a:srgbClr val="2F5597"/>
                </a:solidFill>
              </a:rPr>
              <a:t> Gini </a:t>
            </a:r>
            <a:r>
              <a:rPr lang="en-US" sz="2000" dirty="0" err="1">
                <a:solidFill>
                  <a:srgbClr val="2F5597"/>
                </a:solidFill>
              </a:rPr>
              <a:t>Tahun</a:t>
            </a:r>
            <a:r>
              <a:rPr lang="en-US" sz="2000" dirty="0">
                <a:solidFill>
                  <a:srgbClr val="2F5597"/>
                </a:solidFill>
              </a:rPr>
              <a:t> 2020 - 2023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44BFF9-2E64-ECCD-550A-480DA7D3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ADBEC-F266-4000-A371-B1C6839A83BD}" type="slidenum">
              <a:rPr kumimoji="0" lang="en-ID" sz="1500" b="1" i="0" u="none" strike="noStrike" kern="1200" cap="none" spc="0" normalizeH="0" baseline="0" noProof="0" smtClean="0">
                <a:ln>
                  <a:noFill/>
                </a:ln>
                <a:solidFill>
                  <a:srgbClr val="275B38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1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ID" sz="1500" b="1" i="0" u="none" strike="noStrike" kern="1200" cap="none" spc="0" normalizeH="0" baseline="0" noProof="0">
              <a:ln>
                <a:noFill/>
              </a:ln>
              <a:solidFill>
                <a:srgbClr val="275B3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7BD37D-9435-3EB7-344A-572B3D6395E4}"/>
              </a:ext>
            </a:extLst>
          </p:cNvPr>
          <p:cNvSpPr/>
          <p:nvPr/>
        </p:nvSpPr>
        <p:spPr>
          <a:xfrm>
            <a:off x="217170" y="774700"/>
            <a:ext cx="3669030" cy="5188050"/>
          </a:xfrm>
          <a:prstGeom prst="roundRect">
            <a:avLst/>
          </a:prstGeom>
          <a:solidFill>
            <a:srgbClr val="EFE4D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Gambaran Rasio Gini Provinsi Tahun 2020 - 2023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75EFB3-ED77-24C2-D96E-114DC0A11A0E}"/>
              </a:ext>
            </a:extLst>
          </p:cNvPr>
          <p:cNvSpPr/>
          <p:nvPr/>
        </p:nvSpPr>
        <p:spPr>
          <a:xfrm>
            <a:off x="4290060" y="786130"/>
            <a:ext cx="3669030" cy="5116362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Faktor Pendukung Capaian Rasio Gini Daerah :</a:t>
            </a:r>
          </a:p>
          <a:p>
            <a:pPr marL="342900" indent="-342900" algn="ctr">
              <a:buAutoNum type="arabicPeriod"/>
            </a:pPr>
            <a:r>
              <a:rPr lang="en-US"/>
              <a:t>Xxx</a:t>
            </a:r>
          </a:p>
          <a:p>
            <a:pPr marL="342900" indent="-342900" algn="ctr">
              <a:buAutoNum type="arabicPeriod"/>
            </a:pPr>
            <a:r>
              <a:rPr lang="en-US"/>
              <a:t>…..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E9ABE-D835-5905-9BFF-54F246241CBD}"/>
              </a:ext>
            </a:extLst>
          </p:cNvPr>
          <p:cNvSpPr/>
          <p:nvPr/>
        </p:nvSpPr>
        <p:spPr>
          <a:xfrm>
            <a:off x="8362950" y="763269"/>
            <a:ext cx="3503933" cy="5216689"/>
          </a:xfrm>
          <a:prstGeom prst="roundRect">
            <a:avLst/>
          </a:prstGeom>
          <a:solidFill>
            <a:srgbClr val="BF4342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Intervensi</a:t>
            </a:r>
            <a:r>
              <a:rPr lang="en-US" dirty="0"/>
              <a:t> yang optimal  </a:t>
            </a:r>
            <a:r>
              <a:rPr lang="en-US" dirty="0" err="1"/>
              <a:t>mendukung</a:t>
            </a:r>
            <a:r>
              <a:rPr lang="en-US" dirty="0"/>
              <a:t> </a:t>
            </a:r>
            <a:r>
              <a:rPr lang="en-US" dirty="0" err="1"/>
              <a:t>Capaian</a:t>
            </a:r>
            <a:r>
              <a:rPr lang="en-US" dirty="0"/>
              <a:t> </a:t>
            </a:r>
            <a:r>
              <a:rPr lang="en-US" dirty="0" err="1"/>
              <a:t>Rasio</a:t>
            </a:r>
            <a:r>
              <a:rPr lang="en-US" dirty="0"/>
              <a:t> Gini Daerah *):</a:t>
            </a:r>
          </a:p>
          <a:p>
            <a:pPr marL="342900" indent="-342900" algn="ctr">
              <a:buAutoNum type="arabicPeriod"/>
            </a:pPr>
            <a:r>
              <a:rPr lang="en-US" dirty="0" err="1"/>
              <a:t>Xxx</a:t>
            </a:r>
            <a:endParaRPr lang="en-US" dirty="0"/>
          </a:p>
          <a:p>
            <a:pPr marL="342900" indent="-342900" algn="ctr">
              <a:buAutoNum type="arabicPeriod"/>
            </a:pPr>
            <a:r>
              <a:rPr lang="en-US" dirty="0"/>
              <a:t>…..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4445BF4-557B-4BBD-67A8-7882826C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810218" y="1768193"/>
            <a:ext cx="2282353" cy="8563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41BCCCA-EA04-0BDF-A9B2-BB0D11EB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825601" y="4425973"/>
            <a:ext cx="2282354" cy="82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472BB4-0081-5A8C-EE85-514BE4E5D8AD}"/>
              </a:ext>
            </a:extLst>
          </p:cNvPr>
          <p:cNvSpPr txBox="1"/>
          <p:nvPr/>
        </p:nvSpPr>
        <p:spPr>
          <a:xfrm>
            <a:off x="44609" y="5902492"/>
            <a:ext cx="86296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Keterangan</a:t>
            </a:r>
            <a:r>
              <a:rPr lang="en-US" sz="1400" dirty="0"/>
              <a:t>: </a:t>
            </a:r>
          </a:p>
          <a:p>
            <a:r>
              <a:rPr lang="en-US" sz="1400" dirty="0"/>
              <a:t>*)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dimasukkan</a:t>
            </a:r>
            <a:r>
              <a:rPr lang="en-US" sz="1400" dirty="0"/>
              <a:t>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yang </a:t>
            </a:r>
            <a:r>
              <a:rPr lang="en-US" sz="1400" dirty="0" err="1"/>
              <a:t>dianggap</a:t>
            </a:r>
            <a:r>
              <a:rPr lang="en-US" sz="1400" dirty="0"/>
              <a:t> paling </a:t>
            </a:r>
            <a:r>
              <a:rPr lang="en-US" sz="1400" dirty="0" err="1"/>
              <a:t>signifikan</a:t>
            </a:r>
            <a:r>
              <a:rPr lang="en-US" sz="1400" dirty="0"/>
              <a:t> </a:t>
            </a:r>
            <a:r>
              <a:rPr lang="en-US" sz="1400" dirty="0" err="1"/>
              <a:t>mempengaruhi</a:t>
            </a:r>
            <a:r>
              <a:rPr lang="en-US" sz="1400" dirty="0"/>
              <a:t> </a:t>
            </a:r>
            <a:r>
              <a:rPr lang="en-US" sz="1400" dirty="0" err="1"/>
              <a:t>capaian</a:t>
            </a:r>
            <a:r>
              <a:rPr lang="en-US" sz="1400" dirty="0"/>
              <a:t>. 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intervensi</a:t>
            </a:r>
            <a:r>
              <a:rPr lang="en-US" sz="1400" dirty="0"/>
              <a:t> </a:t>
            </a:r>
            <a:r>
              <a:rPr lang="en-US" sz="1400" dirty="0" err="1"/>
              <a:t>pusat</a:t>
            </a:r>
            <a:r>
              <a:rPr lang="en-US" sz="1400" dirty="0"/>
              <a:t>/</a:t>
            </a:r>
            <a:r>
              <a:rPr lang="en-US" sz="1400" dirty="0" err="1"/>
              <a:t>daerah</a:t>
            </a:r>
            <a:r>
              <a:rPr lang="en-US" sz="1400" dirty="0"/>
              <a:t>/</a:t>
            </a:r>
            <a:r>
              <a:rPr lang="en-US" sz="1400" dirty="0" err="1"/>
              <a:t>swasta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8016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2019</Words>
  <Application>Microsoft Office PowerPoint</Application>
  <PresentationFormat>Widescreen</PresentationFormat>
  <Paragraphs>441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Segoe UI</vt:lpstr>
      <vt:lpstr>Segoe UI Black</vt:lpstr>
      <vt:lpstr>Office Theme</vt:lpstr>
      <vt:lpstr>1_Office Theme</vt:lpstr>
      <vt:lpstr>PowerPoint Presentation</vt:lpstr>
      <vt:lpstr>PowerPoint Presentation</vt:lpstr>
      <vt:lpstr>Gambaran Capaian Indikator Pertumbuhan Ekonomi  Tahun 2020 - 2023</vt:lpstr>
      <vt:lpstr>Gambaran Capaian Indikator Pertumbuhan Ekonomi  Tahun 2020 - 2023</vt:lpstr>
      <vt:lpstr>Gambaran Capaian Indikator Tingkat Kemiskinan  Tahun 2020 - 2023</vt:lpstr>
      <vt:lpstr>Gambaran Capaian Indikator Tingkat Kemiskinan  Tahun 2020 - 2023</vt:lpstr>
      <vt:lpstr>Gambaran Capaian Indikator Tingkat Pengangguran Terbuka Tahun 2020 - 2023</vt:lpstr>
      <vt:lpstr>Gambaran Capaian Indikator Tingkat Pengangguran Terbuka Tahun 2020 - 2023</vt:lpstr>
      <vt:lpstr>Gambaran Capaian Indikator Rasio Gini Tahun 2020 - 2023</vt:lpstr>
      <vt:lpstr>Gambaran Capaian Indikator Rasio Gini Tahun 2020 - 2023</vt:lpstr>
      <vt:lpstr>Gambaran Capaian Indikator IPM Tahun 2020 - 2023</vt:lpstr>
      <vt:lpstr>Gambaran Capaian Indikator IPM Tahun 2020 - 2023</vt:lpstr>
      <vt:lpstr>Potensi dan Keunggulan Daerah yang dapat Mendukung Pencapaian Makro Pembangunan ke depan</vt:lpstr>
      <vt:lpstr>PowerPoint Presentation</vt:lpstr>
      <vt:lpstr>Isu Strategis Daerah: Provinsi XX</vt:lpstr>
      <vt:lpstr>Isu Strategis Kewilayahan: Papua</vt:lpstr>
      <vt:lpstr>PowerPoint Presentation</vt:lpstr>
      <vt:lpstr>Usulan Arah Kebijakan Kewilayahan: Papua</vt:lpstr>
      <vt:lpstr>PowerPoint Presentation</vt:lpstr>
      <vt:lpstr>Usulan Intervensi yang dibutuhkan untuk Mendukung Sasaran: Pertumbuhan Ekonomi </vt:lpstr>
      <vt:lpstr>Usulan Intervensi yang dibutuhkan untuk Mendukung Sasaran: Penurunan Kemiskinan</vt:lpstr>
      <vt:lpstr>Usulan Intervensi yang dibutuhkan untuk Mendukung Sasaran: Peningkatan Kualitas SDM (IMM)</vt:lpstr>
      <vt:lpstr>PowerPoint Presentation</vt:lpstr>
      <vt:lpstr>Relevansi KP Terpilih dengan Kebutuhan Daerah</vt:lpstr>
      <vt:lpstr>Identifikasi Intervensi KP Terpilih yang Dibutuhkan Daerah (1/8)</vt:lpstr>
      <vt:lpstr>Identifikasi Intervensi KP Terpilih yang Dibutuhkan Daerah (2/8)</vt:lpstr>
      <vt:lpstr>Identifikasi Intervensi KP Terpilih yang Dibutuhkan Daerah (3/8)</vt:lpstr>
      <vt:lpstr>Identifikasi Intervensi KP Terpilih yang Dibutuhkan Daerah (4/8)</vt:lpstr>
      <vt:lpstr>Identifikasi Intervensi KP Terpilih yang Dibutuhkan Daerah (5/8)</vt:lpstr>
      <vt:lpstr>Identifikasi Intervensi KP Terpilih yang Dibutuhkan Daerah (6/8)</vt:lpstr>
      <vt:lpstr>Identifikasi Intervensi KP Terpilih yang Dibutuhkan Daerah (7/8)</vt:lpstr>
      <vt:lpstr>Identifikasi Intervensi KP Terpilih yang Dibutuhkan Daerah (8/8)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Yulia Agnis</dc:creator>
  <cp:lastModifiedBy>Yulia Agnis</cp:lastModifiedBy>
  <cp:revision>6</cp:revision>
  <dcterms:created xsi:type="dcterms:W3CDTF">2024-09-26T05:06:52Z</dcterms:created>
  <dcterms:modified xsi:type="dcterms:W3CDTF">2024-09-30T04:59:28Z</dcterms:modified>
</cp:coreProperties>
</file>